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7"/>
  </p:notesMasterIdLst>
  <p:sldIdLst>
    <p:sldId id="295" r:id="rId4"/>
    <p:sldId id="296" r:id="rId5"/>
    <p:sldId id="257" r:id="rId6"/>
    <p:sldId id="259" r:id="rId7"/>
    <p:sldId id="300" r:id="rId8"/>
    <p:sldId id="297" r:id="rId9"/>
    <p:sldId id="267" r:id="rId10"/>
    <p:sldId id="298" r:id="rId11"/>
    <p:sldId id="299" r:id="rId12"/>
    <p:sldId id="309" r:id="rId13"/>
    <p:sldId id="310" r:id="rId14"/>
    <p:sldId id="268" r:id="rId15"/>
    <p:sldId id="270" r:id="rId16"/>
    <p:sldId id="273" r:id="rId17"/>
    <p:sldId id="311" r:id="rId18"/>
    <p:sldId id="312" r:id="rId19"/>
    <p:sldId id="301" r:id="rId20"/>
    <p:sldId id="302" r:id="rId21"/>
    <p:sldId id="303" r:id="rId22"/>
    <p:sldId id="306" r:id="rId23"/>
    <p:sldId id="308" r:id="rId24"/>
    <p:sldId id="294" r:id="rId25"/>
    <p:sldId id="31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3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hyperlink" Target="https://www.ashrae.org/technical-resources/standards-and-guidelines/titles-purposes-and-scopes#223P" TargetMode="External"/><Relationship Id="rId1" Type="http://schemas.openxmlformats.org/officeDocument/2006/relationships/hyperlink" Target="https://saref.etsi.org/" TargetMode="Externa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hyperlink" Target="https://www.ashrae.org/technical-resources/standards-and-guidelines/titles-purposes-and-scopes#223P" TargetMode="External"/><Relationship Id="rId5" Type="http://schemas.openxmlformats.org/officeDocument/2006/relationships/image" Target="../media/image9.gif"/><Relationship Id="rId4" Type="http://schemas.openxmlformats.org/officeDocument/2006/relationships/hyperlink" Target="https://saref.etsi.org/" TargetMode="External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BA128B-D342-4D92-A11A-D3CF2F61C7F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E9613B26-AA83-43C6-A8F8-9CADC694BE02}">
      <dgm:prSet phldrT="[Texte]" custT="1"/>
      <dgm:spPr>
        <a:xfrm rot="10800000">
          <a:off x="2196511" y="908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l"/>
          <a:r>
            <a:rPr lang="en-GB" sz="1200" b="0" i="0" u="none" baseline="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ISO TC59 SC13 : ISO 21597 </a:t>
          </a:r>
          <a:r>
            <a:rPr lang="en-GB" sz="1200" b="0" i="0" u="none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Information Container for Data Drop (Parts 1&amp;2), ISO 23262 GIS and BIM interoperability (TR)</a:t>
          </a:r>
          <a:endParaRPr lang="en-GB" sz="1200" dirty="0" smtClean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algn="l"/>
          <a:r>
            <a:rPr lang="fr-FR" sz="1200" b="0" i="0" u="none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ISO TC184 SC4 : WG12 T1 « </a:t>
          </a:r>
          <a:r>
            <a:rPr lang="fr-FR" sz="1200" b="0" i="0" u="none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Geometry</a:t>
          </a:r>
          <a:r>
            <a:rPr lang="fr-FR" sz="1200" b="0" i="0" u="none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200" b="0" i="0" u="none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Topology</a:t>
          </a:r>
          <a:r>
            <a:rPr lang="fr-FR" sz="1200" b="0" i="0" u="none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200" b="0" i="0" u="none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Ontology</a:t>
          </a:r>
          <a:r>
            <a:rPr lang="fr-FR" sz="1200" b="0" i="0" u="none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200" b="0" i="0" u="none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Feasibility</a:t>
          </a:r>
          <a:r>
            <a:rPr lang="fr-FR" sz="1200" b="0" i="0" u="none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 »</a:t>
          </a:r>
          <a:endParaRPr lang="en-GB" sz="1200" b="0" noProof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0E3E513-5127-4B33-9B31-882BC34E8608}" type="parTrans" cxnId="{59956A4B-0B4E-4BDD-B8CA-D422318D5DFF}">
      <dgm:prSet/>
      <dgm:spPr/>
      <dgm:t>
        <a:bodyPr/>
        <a:lstStyle/>
        <a:p>
          <a:endParaRPr lang="fr-FR" sz="2000"/>
        </a:p>
      </dgm:t>
    </dgm:pt>
    <dgm:pt modelId="{0863D24A-F19A-4C7B-B408-E1C9C4618E67}" type="sibTrans" cxnId="{59956A4B-0B4E-4BDD-B8CA-D422318D5DFF}">
      <dgm:prSet/>
      <dgm:spPr/>
      <dgm:t>
        <a:bodyPr/>
        <a:lstStyle/>
        <a:p>
          <a:endParaRPr lang="fr-FR" sz="2000"/>
        </a:p>
      </dgm:t>
    </dgm:pt>
    <dgm:pt modelId="{8356A11A-E0C2-4644-8F79-A7ACFB99E2AA}">
      <dgm:prSet phldrT="[Texte]" custT="1"/>
      <dgm:spPr>
        <a:xfrm rot="10800000">
          <a:off x="2196511" y="702159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l"/>
          <a:r>
            <a:rPr lang="en-GB" sz="1200" noProof="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buildingSmart</a:t>
          </a:r>
          <a:r>
            <a:rPr lang="en-GB" sz="1200" noProof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Data Dictionary (</a:t>
          </a:r>
          <a:r>
            <a:rPr lang="en-GB" sz="1200" noProof="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bSDD</a:t>
          </a:r>
          <a:r>
            <a:rPr lang="en-GB" sz="1200" noProof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</a:p>
        <a:p>
          <a:pPr algn="l"/>
          <a:r>
            <a:rPr lang="en-GB" sz="1200" noProof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Linked Data Working Group (LDWG)</a:t>
          </a:r>
        </a:p>
      </dgm:t>
    </dgm:pt>
    <dgm:pt modelId="{860C259E-9E6D-4ECB-BB9A-F8B2DE8CFC25}" type="parTrans" cxnId="{7DE53C7D-2FD1-44A8-8480-33B4D1ED47A1}">
      <dgm:prSet/>
      <dgm:spPr/>
      <dgm:t>
        <a:bodyPr/>
        <a:lstStyle/>
        <a:p>
          <a:endParaRPr lang="fr-FR" sz="2000"/>
        </a:p>
      </dgm:t>
    </dgm:pt>
    <dgm:pt modelId="{71EE0918-B243-44DA-AE72-CA0EFE64EC36}" type="sibTrans" cxnId="{7DE53C7D-2FD1-44A8-8480-33B4D1ED47A1}">
      <dgm:prSet/>
      <dgm:spPr/>
      <dgm:t>
        <a:bodyPr/>
        <a:lstStyle/>
        <a:p>
          <a:endParaRPr lang="fr-FR" sz="2000"/>
        </a:p>
      </dgm:t>
    </dgm:pt>
    <dgm:pt modelId="{B12E4FD7-57E2-4B20-8005-05E3B5AACB14}">
      <dgm:prSet phldrT="[Texte]" custT="1"/>
      <dgm:spPr>
        <a:xfrm rot="10800000">
          <a:off x="2196511" y="4208410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l"/>
          <a:r>
            <a:rPr lang="en-GB" sz="1200" noProof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French national plan for buildings’ digital transition</a:t>
          </a:r>
        </a:p>
      </dgm:t>
    </dgm:pt>
    <dgm:pt modelId="{BD8FC2CB-DB67-46EE-887B-94714B989629}" type="parTrans" cxnId="{B4131319-2B1F-4A31-891B-C784D9EF7B18}">
      <dgm:prSet/>
      <dgm:spPr/>
      <dgm:t>
        <a:bodyPr/>
        <a:lstStyle/>
        <a:p>
          <a:endParaRPr lang="fr-FR" sz="2000"/>
        </a:p>
      </dgm:t>
    </dgm:pt>
    <dgm:pt modelId="{747FEC19-0C1E-4F75-A216-2F2B89B60FA4}" type="sibTrans" cxnId="{B4131319-2B1F-4A31-891B-C784D9EF7B18}">
      <dgm:prSet/>
      <dgm:spPr/>
      <dgm:t>
        <a:bodyPr/>
        <a:lstStyle/>
        <a:p>
          <a:endParaRPr lang="fr-FR" sz="2000"/>
        </a:p>
      </dgm:t>
    </dgm:pt>
    <dgm:pt modelId="{B576D199-D65B-4DFB-A9C2-5739B6136B39}">
      <dgm:prSet phldrT="[Texte]" custT="1"/>
      <dgm:spPr>
        <a:xfrm rot="10800000">
          <a:off x="2196511" y="3507159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l"/>
          <a:r>
            <a:rPr lang="en-GB" sz="120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PPBIM : Dictionary of properties, Infrastructure, Processes</a:t>
          </a:r>
        </a:p>
        <a:p>
          <a:pPr algn="l"/>
          <a:r>
            <a:rPr lang="en-GB" sz="120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IDMI : Geometry Ontology</a:t>
          </a:r>
          <a:endParaRPr lang="en-GB" sz="1200" noProof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350A958-E3F6-447D-A1B4-487C25FD0B2F}" type="parTrans" cxnId="{D5508CBA-035D-4803-9803-A8ED460491A9}">
      <dgm:prSet/>
      <dgm:spPr/>
      <dgm:t>
        <a:bodyPr/>
        <a:lstStyle/>
        <a:p>
          <a:endParaRPr lang="fr-FR" sz="2000"/>
        </a:p>
      </dgm:t>
    </dgm:pt>
    <dgm:pt modelId="{B3955139-7642-4E94-9743-D3D26286ACA9}" type="sibTrans" cxnId="{D5508CBA-035D-4803-9803-A8ED460491A9}">
      <dgm:prSet/>
      <dgm:spPr/>
      <dgm:t>
        <a:bodyPr/>
        <a:lstStyle/>
        <a:p>
          <a:endParaRPr lang="fr-FR" sz="2000"/>
        </a:p>
      </dgm:t>
    </dgm:pt>
    <dgm:pt modelId="{B58BF9B3-79A1-4F90-9195-C0921FE512B3}">
      <dgm:prSet phldrT="[Texte]" custT="1"/>
      <dgm:spPr>
        <a:xfrm rot="10800000">
          <a:off x="2196511" y="1403409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l"/>
          <a:r>
            <a:rPr lang="en-GB" sz="120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CEN TC 442 Building Information Modelling – WG4 Support Data Dictionaries “Semantic </a:t>
          </a:r>
          <a:r>
            <a:rPr lang="en-GB" sz="1200" noProof="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Modeling</a:t>
          </a:r>
          <a:r>
            <a:rPr lang="en-GB" sz="120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&amp; Linking Guide”</a:t>
          </a:r>
        </a:p>
        <a:p>
          <a:pPr algn="l"/>
          <a:r>
            <a:rPr lang="en-GB" sz="120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CEN TC 205 WG19 Reference Ontology for Smart Appliances (CENELEC)</a:t>
          </a:r>
          <a:endParaRPr lang="en-US" sz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64FD1EE-ABF7-4294-91FC-5890BA6F9431}" type="parTrans" cxnId="{E400AC25-8CA5-4E35-ACBF-110F952EE8E0}">
      <dgm:prSet/>
      <dgm:spPr/>
      <dgm:t>
        <a:bodyPr/>
        <a:lstStyle/>
        <a:p>
          <a:endParaRPr lang="en-US" sz="2000"/>
        </a:p>
      </dgm:t>
    </dgm:pt>
    <dgm:pt modelId="{DC2A9D16-ECEC-423F-B080-1106DBEBC2ED}" type="sibTrans" cxnId="{E400AC25-8CA5-4E35-ACBF-110F952EE8E0}">
      <dgm:prSet/>
      <dgm:spPr/>
      <dgm:t>
        <a:bodyPr/>
        <a:lstStyle/>
        <a:p>
          <a:endParaRPr lang="en-US" sz="2000"/>
        </a:p>
      </dgm:t>
    </dgm:pt>
    <dgm:pt modelId="{48D96EDE-B9FC-4BA0-820A-6FF38088BFB6}">
      <dgm:prSet custT="1"/>
      <dgm:spPr>
        <a:xfrm rot="10800000">
          <a:off x="2196511" y="2104659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l"/>
          <a:r>
            <a:rPr lang="en-US" sz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ETSI </a:t>
          </a:r>
          <a:r>
            <a:rPr lang="en-US" sz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SmartM2M SAREF (Smart Applications </a:t>
          </a:r>
          <a:r>
            <a:rPr lang="en-US" sz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Reference </a:t>
          </a:r>
          <a:r>
            <a:rPr lang="en-US" sz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ontology)</a:t>
          </a:r>
          <a:br>
            <a:rPr lang="en-US" sz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US" sz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/>
            </a:rPr>
            <a:t>https://saref.etsi.org/</a:t>
          </a:r>
          <a:r>
            <a:rPr lang="en-US" sz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US" sz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975FD65-0334-4849-98D6-97E4A00FFE89}" type="parTrans" cxnId="{AE954D56-43B4-4017-A8AA-A8CAD4F3214B}">
      <dgm:prSet/>
      <dgm:spPr/>
      <dgm:t>
        <a:bodyPr/>
        <a:lstStyle/>
        <a:p>
          <a:endParaRPr lang="en-US" sz="2000"/>
        </a:p>
      </dgm:t>
    </dgm:pt>
    <dgm:pt modelId="{78CE3554-A56E-4E44-86FF-941E22555466}" type="sibTrans" cxnId="{AE954D56-43B4-4017-A8AA-A8CAD4F3214B}">
      <dgm:prSet/>
      <dgm:spPr/>
      <dgm:t>
        <a:bodyPr/>
        <a:lstStyle/>
        <a:p>
          <a:endParaRPr lang="en-US" sz="2000"/>
        </a:p>
      </dgm:t>
    </dgm:pt>
    <dgm:pt modelId="{248A919D-3E6C-40F5-99E5-1CD9944F70C5}">
      <dgm:prSet custT="1"/>
      <dgm:spPr>
        <a:xfrm rot="10800000">
          <a:off x="2196511" y="2805909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l"/>
          <a:r>
            <a:rPr lang="en-US" sz="1200" b="0" i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ASHRAE 135/223P </a:t>
          </a:r>
          <a:r>
            <a:rPr lang="en-US" sz="1200" b="0" i="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BACnet</a:t>
          </a:r>
          <a:r>
            <a:rPr lang="en-US" sz="1200" b="0" i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Semantic Interoperability Working Group</a:t>
          </a:r>
          <a:r>
            <a:rPr lang="en-US" sz="1200" b="0" i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1200" b="0" i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fr-FR" sz="1200" b="0" i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2"/>
            </a:rPr>
            <a:t>https://www.ashrae.org/technical-resources/standards-and-guidelines/titles-purposes-and-scopes#223P</a:t>
          </a:r>
          <a:endParaRPr lang="en-US" sz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7B6A48A8-77F9-45A7-86CA-BEC57158B723}" type="parTrans" cxnId="{60EFB22B-BB58-4F7A-A144-CCFB59F28005}">
      <dgm:prSet/>
      <dgm:spPr/>
      <dgm:t>
        <a:bodyPr/>
        <a:lstStyle/>
        <a:p>
          <a:endParaRPr lang="en-US" sz="2000"/>
        </a:p>
      </dgm:t>
    </dgm:pt>
    <dgm:pt modelId="{F8DE7232-A4BF-4362-8836-0E250EF06ADB}" type="sibTrans" cxnId="{60EFB22B-BB58-4F7A-A144-CCFB59F28005}">
      <dgm:prSet/>
      <dgm:spPr/>
      <dgm:t>
        <a:bodyPr/>
        <a:lstStyle/>
        <a:p>
          <a:endParaRPr lang="en-US" sz="2000"/>
        </a:p>
      </dgm:t>
    </dgm:pt>
    <dgm:pt modelId="{F2FA8BF9-405D-4617-BD4E-8BD45413F8C3}" type="pres">
      <dgm:prSet presAssocID="{48BA128B-D342-4D92-A11A-D3CF2F61C7F6}" presName="linearFlow" presStyleCnt="0">
        <dgm:presLayoutVars>
          <dgm:dir/>
          <dgm:resizeHandles val="exact"/>
        </dgm:presLayoutVars>
      </dgm:prSet>
      <dgm:spPr/>
    </dgm:pt>
    <dgm:pt modelId="{3C4F3974-C53F-40F3-9788-CEBE044C1041}" type="pres">
      <dgm:prSet presAssocID="{E9613B26-AA83-43C6-A8F8-9CADC694BE02}" presName="composite" presStyleCnt="0"/>
      <dgm:spPr/>
    </dgm:pt>
    <dgm:pt modelId="{32CD5186-DC28-41A6-B5BC-67D91D80669C}" type="pres">
      <dgm:prSet presAssocID="{E9613B26-AA83-43C6-A8F8-9CADC694BE02}" presName="imgShp" presStyleLbl="fgImgPlace1" presStyleIdx="0" presStyleCnt="7"/>
      <dgm:spPr>
        <a:xfrm>
          <a:off x="1924368" y="908"/>
          <a:ext cx="544286" cy="544286"/>
        </a:xfrm>
        <a:prstGeom prst="ellipse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D47FFAEF-1E78-4261-A682-EA6619DB8DD1}" type="pres">
      <dgm:prSet presAssocID="{E9613B26-AA83-43C6-A8F8-9CADC694BE02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1AFFD5-962A-4EE1-B7BB-25E82781AF39}" type="pres">
      <dgm:prSet presAssocID="{0863D24A-F19A-4C7B-B408-E1C9C4618E67}" presName="spacing" presStyleCnt="0"/>
      <dgm:spPr/>
    </dgm:pt>
    <dgm:pt modelId="{448C85A7-9ABF-46B3-9B32-1FC089322394}" type="pres">
      <dgm:prSet presAssocID="{8356A11A-E0C2-4644-8F79-A7ACFB99E2AA}" presName="composite" presStyleCnt="0"/>
      <dgm:spPr/>
    </dgm:pt>
    <dgm:pt modelId="{A5442140-18BA-456D-A006-1D781812159A}" type="pres">
      <dgm:prSet presAssocID="{8356A11A-E0C2-4644-8F79-A7ACFB99E2AA}" presName="imgShp" presStyleLbl="fgImgPlace1" presStyleIdx="1" presStyleCnt="7"/>
      <dgm:spPr>
        <a:xfrm>
          <a:off x="1924368" y="702159"/>
          <a:ext cx="544286" cy="544286"/>
        </a:xfrm>
        <a:prstGeom prst="ellipse">
          <a:avLst/>
        </a:prstGeom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C3CBC202-2550-49DD-AD28-3082CDDFFE3B}" type="pres">
      <dgm:prSet presAssocID="{8356A11A-E0C2-4644-8F79-A7ACFB99E2AA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7E8E90-334B-41AB-ADBB-2D1F3F5D045C}" type="pres">
      <dgm:prSet presAssocID="{71EE0918-B243-44DA-AE72-CA0EFE64EC36}" presName="spacing" presStyleCnt="0"/>
      <dgm:spPr/>
    </dgm:pt>
    <dgm:pt modelId="{32767C6A-55D7-4D13-A20C-703A3A9DA3A7}" type="pres">
      <dgm:prSet presAssocID="{B58BF9B3-79A1-4F90-9195-C0921FE512B3}" presName="composite" presStyleCnt="0"/>
      <dgm:spPr/>
    </dgm:pt>
    <dgm:pt modelId="{776AEF66-7494-49DB-BFB9-D1725E30532F}" type="pres">
      <dgm:prSet presAssocID="{B58BF9B3-79A1-4F90-9195-C0921FE512B3}" presName="imgShp" presStyleLbl="fgImgPlace1" presStyleIdx="2" presStyleCnt="7"/>
      <dgm:spPr>
        <a:xfrm>
          <a:off x="1924368" y="1403409"/>
          <a:ext cx="544286" cy="544286"/>
        </a:xfrm>
        <a:prstGeom prst="ellipse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35983D58-74DF-4B25-A080-FB8DFEAD7E21}" type="pres">
      <dgm:prSet presAssocID="{B58BF9B3-79A1-4F90-9195-C0921FE512B3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F5F7037-44C3-4121-B648-F07D3D6B5912}" type="pres">
      <dgm:prSet presAssocID="{DC2A9D16-ECEC-423F-B080-1106DBEBC2ED}" presName="spacing" presStyleCnt="0"/>
      <dgm:spPr/>
    </dgm:pt>
    <dgm:pt modelId="{70733833-A9CF-4339-A496-EB44AA68C3AF}" type="pres">
      <dgm:prSet presAssocID="{48D96EDE-B9FC-4BA0-820A-6FF38088BFB6}" presName="composite" presStyleCnt="0"/>
      <dgm:spPr/>
    </dgm:pt>
    <dgm:pt modelId="{9B40BA72-9559-4CED-B0CA-3AAC0D787E6C}" type="pres">
      <dgm:prSet presAssocID="{48D96EDE-B9FC-4BA0-820A-6FF38088BFB6}" presName="imgShp" presStyleLbl="fgImgPlace1" presStyleIdx="3" presStyleCnt="7"/>
      <dgm:spPr>
        <a:xfrm>
          <a:off x="1924368" y="2104659"/>
          <a:ext cx="544286" cy="544286"/>
        </a:xfrm>
        <a:prstGeom prst="ellipse">
          <a:avLst/>
        </a:prstGeom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10000" r="-110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5DB1D193-9480-4EA0-BD6C-752C4F66E47B}" type="pres">
      <dgm:prSet presAssocID="{48D96EDE-B9FC-4BA0-820A-6FF38088BFB6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76290B-DCA7-4604-B29F-B455D337ECC7}" type="pres">
      <dgm:prSet presAssocID="{78CE3554-A56E-4E44-86FF-941E22555466}" presName="spacing" presStyleCnt="0"/>
      <dgm:spPr/>
    </dgm:pt>
    <dgm:pt modelId="{F7AA4B31-8598-4C26-AB18-97967EA9BB41}" type="pres">
      <dgm:prSet presAssocID="{248A919D-3E6C-40F5-99E5-1CD9944F70C5}" presName="composite" presStyleCnt="0"/>
      <dgm:spPr/>
    </dgm:pt>
    <dgm:pt modelId="{09EE4396-2D23-413E-A707-E437E701AA77}" type="pres">
      <dgm:prSet presAssocID="{248A919D-3E6C-40F5-99E5-1CD9944F70C5}" presName="imgShp" presStyleLbl="fgImgPlace1" presStyleIdx="4" presStyleCnt="7"/>
      <dgm:spPr>
        <a:xfrm>
          <a:off x="1924368" y="2805909"/>
          <a:ext cx="544286" cy="544286"/>
        </a:xfrm>
        <a:prstGeom prst="ellipse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001D7FB9-1ED6-4A9B-826B-9D898C3A4E1A}" type="pres">
      <dgm:prSet presAssocID="{248A919D-3E6C-40F5-99E5-1CD9944F70C5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C858FE5-1F54-4069-93F5-B4167B511E74}" type="pres">
      <dgm:prSet presAssocID="{F8DE7232-A4BF-4362-8836-0E250EF06ADB}" presName="spacing" presStyleCnt="0"/>
      <dgm:spPr/>
    </dgm:pt>
    <dgm:pt modelId="{A96F4FDB-3FB3-449D-90FB-951299BED251}" type="pres">
      <dgm:prSet presAssocID="{B576D199-D65B-4DFB-A9C2-5739B6136B39}" presName="composite" presStyleCnt="0"/>
      <dgm:spPr/>
    </dgm:pt>
    <dgm:pt modelId="{BA16BD02-4D84-407B-8EC1-074F8FB90556}" type="pres">
      <dgm:prSet presAssocID="{B576D199-D65B-4DFB-A9C2-5739B6136B39}" presName="imgShp" presStyleLbl="fgImgPlace1" presStyleIdx="5" presStyleCnt="7"/>
      <dgm:spPr>
        <a:xfrm>
          <a:off x="1924368" y="3507159"/>
          <a:ext cx="544286" cy="544286"/>
        </a:xfrm>
        <a:prstGeom prst="ellipse">
          <a:avLst/>
        </a:prstGeom>
        <a:blipFill dpi="0" rotWithShape="1"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355" b="3355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01A5F9E0-FDE0-485A-804A-34AED9FEBC06}" type="pres">
      <dgm:prSet presAssocID="{B576D199-D65B-4DFB-A9C2-5739B6136B39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6B33A4-5404-4EA6-9B7B-15C86F863AA8}" type="pres">
      <dgm:prSet presAssocID="{B3955139-7642-4E94-9743-D3D26286ACA9}" presName="spacing" presStyleCnt="0"/>
      <dgm:spPr/>
    </dgm:pt>
    <dgm:pt modelId="{647658E0-FCC2-48A3-A01D-6C59BC188E8E}" type="pres">
      <dgm:prSet presAssocID="{B12E4FD7-57E2-4B20-8005-05E3B5AACB14}" presName="composite" presStyleCnt="0"/>
      <dgm:spPr/>
    </dgm:pt>
    <dgm:pt modelId="{FF4E9E1E-EB9B-4F40-A317-8AF89D2CBEA8}" type="pres">
      <dgm:prSet presAssocID="{B12E4FD7-57E2-4B20-8005-05E3B5AACB14}" presName="imgShp" presStyleLbl="fgImgPlace1" presStyleIdx="6" presStyleCnt="7"/>
      <dgm:spPr>
        <a:xfrm>
          <a:off x="1924368" y="4208410"/>
          <a:ext cx="544286" cy="544286"/>
        </a:xfrm>
        <a:prstGeom prst="ellipse">
          <a:avLst/>
        </a:prstGeom>
        <a:blipFill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1F162093-B4A0-4906-9313-946FB2B2BC75}" type="pres">
      <dgm:prSet presAssocID="{B12E4FD7-57E2-4B20-8005-05E3B5AACB14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D3D142C-F9C8-40B6-BA15-F43F35222741}" type="presOf" srcId="{B58BF9B3-79A1-4F90-9195-C0921FE512B3}" destId="{35983D58-74DF-4B25-A080-FB8DFEAD7E21}" srcOrd="0" destOrd="0" presId="urn:microsoft.com/office/officeart/2005/8/layout/vList3"/>
    <dgm:cxn modelId="{59956A4B-0B4E-4BDD-B8CA-D422318D5DFF}" srcId="{48BA128B-D342-4D92-A11A-D3CF2F61C7F6}" destId="{E9613B26-AA83-43C6-A8F8-9CADC694BE02}" srcOrd="0" destOrd="0" parTransId="{E0E3E513-5127-4B33-9B31-882BC34E8608}" sibTransId="{0863D24A-F19A-4C7B-B408-E1C9C4618E67}"/>
    <dgm:cxn modelId="{AE954D56-43B4-4017-A8AA-A8CAD4F3214B}" srcId="{48BA128B-D342-4D92-A11A-D3CF2F61C7F6}" destId="{48D96EDE-B9FC-4BA0-820A-6FF38088BFB6}" srcOrd="3" destOrd="0" parTransId="{2975FD65-0334-4849-98D6-97E4A00FFE89}" sibTransId="{78CE3554-A56E-4E44-86FF-941E22555466}"/>
    <dgm:cxn modelId="{AA187D7A-6F91-42F1-9318-0F0858987FB3}" type="presOf" srcId="{48D96EDE-B9FC-4BA0-820A-6FF38088BFB6}" destId="{5DB1D193-9480-4EA0-BD6C-752C4F66E47B}" srcOrd="0" destOrd="0" presId="urn:microsoft.com/office/officeart/2005/8/layout/vList3"/>
    <dgm:cxn modelId="{EEFD9CCE-4B13-4044-AD77-BD6D0B9745A0}" type="presOf" srcId="{48BA128B-D342-4D92-A11A-D3CF2F61C7F6}" destId="{F2FA8BF9-405D-4617-BD4E-8BD45413F8C3}" srcOrd="0" destOrd="0" presId="urn:microsoft.com/office/officeart/2005/8/layout/vList3"/>
    <dgm:cxn modelId="{DD503453-C632-4EF8-B771-D5018A4956E2}" type="presOf" srcId="{B576D199-D65B-4DFB-A9C2-5739B6136B39}" destId="{01A5F9E0-FDE0-485A-804A-34AED9FEBC06}" srcOrd="0" destOrd="0" presId="urn:microsoft.com/office/officeart/2005/8/layout/vList3"/>
    <dgm:cxn modelId="{B4131319-2B1F-4A31-891B-C784D9EF7B18}" srcId="{48BA128B-D342-4D92-A11A-D3CF2F61C7F6}" destId="{B12E4FD7-57E2-4B20-8005-05E3B5AACB14}" srcOrd="6" destOrd="0" parTransId="{BD8FC2CB-DB67-46EE-887B-94714B989629}" sibTransId="{747FEC19-0C1E-4F75-A216-2F2B89B60FA4}"/>
    <dgm:cxn modelId="{84F57FBC-2A3D-4431-819A-AA5349935A1F}" type="presOf" srcId="{E9613B26-AA83-43C6-A8F8-9CADC694BE02}" destId="{D47FFAEF-1E78-4261-A682-EA6619DB8DD1}" srcOrd="0" destOrd="0" presId="urn:microsoft.com/office/officeart/2005/8/layout/vList3"/>
    <dgm:cxn modelId="{D5508CBA-035D-4803-9803-A8ED460491A9}" srcId="{48BA128B-D342-4D92-A11A-D3CF2F61C7F6}" destId="{B576D199-D65B-4DFB-A9C2-5739B6136B39}" srcOrd="5" destOrd="0" parTransId="{6350A958-E3F6-447D-A1B4-487C25FD0B2F}" sibTransId="{B3955139-7642-4E94-9743-D3D26286ACA9}"/>
    <dgm:cxn modelId="{33446126-58D4-4FC6-AA91-B1D2108F1E58}" type="presOf" srcId="{8356A11A-E0C2-4644-8F79-A7ACFB99E2AA}" destId="{C3CBC202-2550-49DD-AD28-3082CDDFFE3B}" srcOrd="0" destOrd="0" presId="urn:microsoft.com/office/officeart/2005/8/layout/vList3"/>
    <dgm:cxn modelId="{7DE53C7D-2FD1-44A8-8480-33B4D1ED47A1}" srcId="{48BA128B-D342-4D92-A11A-D3CF2F61C7F6}" destId="{8356A11A-E0C2-4644-8F79-A7ACFB99E2AA}" srcOrd="1" destOrd="0" parTransId="{860C259E-9E6D-4ECB-BB9A-F8B2DE8CFC25}" sibTransId="{71EE0918-B243-44DA-AE72-CA0EFE64EC36}"/>
    <dgm:cxn modelId="{60EFB22B-BB58-4F7A-A144-CCFB59F28005}" srcId="{48BA128B-D342-4D92-A11A-D3CF2F61C7F6}" destId="{248A919D-3E6C-40F5-99E5-1CD9944F70C5}" srcOrd="4" destOrd="0" parTransId="{7B6A48A8-77F9-45A7-86CA-BEC57158B723}" sibTransId="{F8DE7232-A4BF-4362-8836-0E250EF06ADB}"/>
    <dgm:cxn modelId="{E400AC25-8CA5-4E35-ACBF-110F952EE8E0}" srcId="{48BA128B-D342-4D92-A11A-D3CF2F61C7F6}" destId="{B58BF9B3-79A1-4F90-9195-C0921FE512B3}" srcOrd="2" destOrd="0" parTransId="{264FD1EE-ABF7-4294-91FC-5890BA6F9431}" sibTransId="{DC2A9D16-ECEC-423F-B080-1106DBEBC2ED}"/>
    <dgm:cxn modelId="{806984D5-D8E5-432F-BCD1-DC300D17312E}" type="presOf" srcId="{248A919D-3E6C-40F5-99E5-1CD9944F70C5}" destId="{001D7FB9-1ED6-4A9B-826B-9D898C3A4E1A}" srcOrd="0" destOrd="0" presId="urn:microsoft.com/office/officeart/2005/8/layout/vList3"/>
    <dgm:cxn modelId="{0E84C68F-C0BF-4DC4-8D10-E5C9F575BDD4}" type="presOf" srcId="{B12E4FD7-57E2-4B20-8005-05E3B5AACB14}" destId="{1F162093-B4A0-4906-9313-946FB2B2BC75}" srcOrd="0" destOrd="0" presId="urn:microsoft.com/office/officeart/2005/8/layout/vList3"/>
    <dgm:cxn modelId="{B2B26557-87C6-4647-B762-5A4A8E24D20F}" type="presParOf" srcId="{F2FA8BF9-405D-4617-BD4E-8BD45413F8C3}" destId="{3C4F3974-C53F-40F3-9788-CEBE044C1041}" srcOrd="0" destOrd="0" presId="urn:microsoft.com/office/officeart/2005/8/layout/vList3"/>
    <dgm:cxn modelId="{546C9D83-87E9-42F6-93B7-F10D0C9DAD25}" type="presParOf" srcId="{3C4F3974-C53F-40F3-9788-CEBE044C1041}" destId="{32CD5186-DC28-41A6-B5BC-67D91D80669C}" srcOrd="0" destOrd="0" presId="urn:microsoft.com/office/officeart/2005/8/layout/vList3"/>
    <dgm:cxn modelId="{03118F34-C753-4B87-8357-BB2BC70518F0}" type="presParOf" srcId="{3C4F3974-C53F-40F3-9788-CEBE044C1041}" destId="{D47FFAEF-1E78-4261-A682-EA6619DB8DD1}" srcOrd="1" destOrd="0" presId="urn:microsoft.com/office/officeart/2005/8/layout/vList3"/>
    <dgm:cxn modelId="{7E6E847D-2D96-49D3-A54F-180E6B844A35}" type="presParOf" srcId="{F2FA8BF9-405D-4617-BD4E-8BD45413F8C3}" destId="{1E1AFFD5-962A-4EE1-B7BB-25E82781AF39}" srcOrd="1" destOrd="0" presId="urn:microsoft.com/office/officeart/2005/8/layout/vList3"/>
    <dgm:cxn modelId="{822CCF1E-DE3A-4C99-AA76-5B7E24967EC5}" type="presParOf" srcId="{F2FA8BF9-405D-4617-BD4E-8BD45413F8C3}" destId="{448C85A7-9ABF-46B3-9B32-1FC089322394}" srcOrd="2" destOrd="0" presId="urn:microsoft.com/office/officeart/2005/8/layout/vList3"/>
    <dgm:cxn modelId="{4BEDAF36-3141-4FCB-966B-85BDF1D8B666}" type="presParOf" srcId="{448C85A7-9ABF-46B3-9B32-1FC089322394}" destId="{A5442140-18BA-456D-A006-1D781812159A}" srcOrd="0" destOrd="0" presId="urn:microsoft.com/office/officeart/2005/8/layout/vList3"/>
    <dgm:cxn modelId="{08BAD9D7-762F-4DBF-8AD5-F6DDF2F45D48}" type="presParOf" srcId="{448C85A7-9ABF-46B3-9B32-1FC089322394}" destId="{C3CBC202-2550-49DD-AD28-3082CDDFFE3B}" srcOrd="1" destOrd="0" presId="urn:microsoft.com/office/officeart/2005/8/layout/vList3"/>
    <dgm:cxn modelId="{84393967-E90D-4EC0-8A59-982440222F47}" type="presParOf" srcId="{F2FA8BF9-405D-4617-BD4E-8BD45413F8C3}" destId="{527E8E90-334B-41AB-ADBB-2D1F3F5D045C}" srcOrd="3" destOrd="0" presId="urn:microsoft.com/office/officeart/2005/8/layout/vList3"/>
    <dgm:cxn modelId="{C4EED6B4-E3BA-4715-B8B0-BE6BA3A77094}" type="presParOf" srcId="{F2FA8BF9-405D-4617-BD4E-8BD45413F8C3}" destId="{32767C6A-55D7-4D13-A20C-703A3A9DA3A7}" srcOrd="4" destOrd="0" presId="urn:microsoft.com/office/officeart/2005/8/layout/vList3"/>
    <dgm:cxn modelId="{4F5E3689-D5B4-4EE6-B672-D8C8F2F6DBBE}" type="presParOf" srcId="{32767C6A-55D7-4D13-A20C-703A3A9DA3A7}" destId="{776AEF66-7494-49DB-BFB9-D1725E30532F}" srcOrd="0" destOrd="0" presId="urn:microsoft.com/office/officeart/2005/8/layout/vList3"/>
    <dgm:cxn modelId="{2FF663C6-7471-40B6-89E9-CF677A7E9C92}" type="presParOf" srcId="{32767C6A-55D7-4D13-A20C-703A3A9DA3A7}" destId="{35983D58-74DF-4B25-A080-FB8DFEAD7E21}" srcOrd="1" destOrd="0" presId="urn:microsoft.com/office/officeart/2005/8/layout/vList3"/>
    <dgm:cxn modelId="{9A894A15-E490-4677-9036-BAD5D6A07718}" type="presParOf" srcId="{F2FA8BF9-405D-4617-BD4E-8BD45413F8C3}" destId="{1F5F7037-44C3-4121-B648-F07D3D6B5912}" srcOrd="5" destOrd="0" presId="urn:microsoft.com/office/officeart/2005/8/layout/vList3"/>
    <dgm:cxn modelId="{4EBF2676-AED1-445A-B2F3-0623C80317FC}" type="presParOf" srcId="{F2FA8BF9-405D-4617-BD4E-8BD45413F8C3}" destId="{70733833-A9CF-4339-A496-EB44AA68C3AF}" srcOrd="6" destOrd="0" presId="urn:microsoft.com/office/officeart/2005/8/layout/vList3"/>
    <dgm:cxn modelId="{C0A88E43-4282-4BE0-94A7-EAA2E1D78C89}" type="presParOf" srcId="{70733833-A9CF-4339-A496-EB44AA68C3AF}" destId="{9B40BA72-9559-4CED-B0CA-3AAC0D787E6C}" srcOrd="0" destOrd="0" presId="urn:microsoft.com/office/officeart/2005/8/layout/vList3"/>
    <dgm:cxn modelId="{E27E3401-E8AF-4B0A-9B23-4A547A127271}" type="presParOf" srcId="{70733833-A9CF-4339-A496-EB44AA68C3AF}" destId="{5DB1D193-9480-4EA0-BD6C-752C4F66E47B}" srcOrd="1" destOrd="0" presId="urn:microsoft.com/office/officeart/2005/8/layout/vList3"/>
    <dgm:cxn modelId="{FD4D9506-61B1-4F76-8FF3-2791D6F3E3BC}" type="presParOf" srcId="{F2FA8BF9-405D-4617-BD4E-8BD45413F8C3}" destId="{9376290B-DCA7-4604-B29F-B455D337ECC7}" srcOrd="7" destOrd="0" presId="urn:microsoft.com/office/officeart/2005/8/layout/vList3"/>
    <dgm:cxn modelId="{30A13349-DC4E-4C81-8F75-E39E18F5317F}" type="presParOf" srcId="{F2FA8BF9-405D-4617-BD4E-8BD45413F8C3}" destId="{F7AA4B31-8598-4C26-AB18-97967EA9BB41}" srcOrd="8" destOrd="0" presId="urn:microsoft.com/office/officeart/2005/8/layout/vList3"/>
    <dgm:cxn modelId="{3E41A69C-A0B9-408B-B7C8-4DEAD510E017}" type="presParOf" srcId="{F7AA4B31-8598-4C26-AB18-97967EA9BB41}" destId="{09EE4396-2D23-413E-A707-E437E701AA77}" srcOrd="0" destOrd="0" presId="urn:microsoft.com/office/officeart/2005/8/layout/vList3"/>
    <dgm:cxn modelId="{1BE34F05-F389-4831-969B-C16FD45BA4AE}" type="presParOf" srcId="{F7AA4B31-8598-4C26-AB18-97967EA9BB41}" destId="{001D7FB9-1ED6-4A9B-826B-9D898C3A4E1A}" srcOrd="1" destOrd="0" presId="urn:microsoft.com/office/officeart/2005/8/layout/vList3"/>
    <dgm:cxn modelId="{92C6E577-A138-4033-9EE8-B045DE29D934}" type="presParOf" srcId="{F2FA8BF9-405D-4617-BD4E-8BD45413F8C3}" destId="{8C858FE5-1F54-4069-93F5-B4167B511E74}" srcOrd="9" destOrd="0" presId="urn:microsoft.com/office/officeart/2005/8/layout/vList3"/>
    <dgm:cxn modelId="{F202C095-3285-486A-A8CF-B8C468A49C5A}" type="presParOf" srcId="{F2FA8BF9-405D-4617-BD4E-8BD45413F8C3}" destId="{A96F4FDB-3FB3-449D-90FB-951299BED251}" srcOrd="10" destOrd="0" presId="urn:microsoft.com/office/officeart/2005/8/layout/vList3"/>
    <dgm:cxn modelId="{9961B730-061E-4CC0-8666-2B894D199C6B}" type="presParOf" srcId="{A96F4FDB-3FB3-449D-90FB-951299BED251}" destId="{BA16BD02-4D84-407B-8EC1-074F8FB90556}" srcOrd="0" destOrd="0" presId="urn:microsoft.com/office/officeart/2005/8/layout/vList3"/>
    <dgm:cxn modelId="{9793AC07-FB2A-43BB-908C-9DB6DFB7CAF7}" type="presParOf" srcId="{A96F4FDB-3FB3-449D-90FB-951299BED251}" destId="{01A5F9E0-FDE0-485A-804A-34AED9FEBC06}" srcOrd="1" destOrd="0" presId="urn:microsoft.com/office/officeart/2005/8/layout/vList3"/>
    <dgm:cxn modelId="{45BE2D49-B73C-4693-A33A-C934DCA03E1B}" type="presParOf" srcId="{F2FA8BF9-405D-4617-BD4E-8BD45413F8C3}" destId="{316B33A4-5404-4EA6-9B7B-15C86F863AA8}" srcOrd="11" destOrd="0" presId="urn:microsoft.com/office/officeart/2005/8/layout/vList3"/>
    <dgm:cxn modelId="{398448E2-18EF-4F3A-8D15-10EADAB6BAE5}" type="presParOf" srcId="{F2FA8BF9-405D-4617-BD4E-8BD45413F8C3}" destId="{647658E0-FCC2-48A3-A01D-6C59BC188E8E}" srcOrd="12" destOrd="0" presId="urn:microsoft.com/office/officeart/2005/8/layout/vList3"/>
    <dgm:cxn modelId="{13D04E72-8FCD-4013-BA16-2A54132C4D37}" type="presParOf" srcId="{647658E0-FCC2-48A3-A01D-6C59BC188E8E}" destId="{FF4E9E1E-EB9B-4F40-A317-8AF89D2CBEA8}" srcOrd="0" destOrd="0" presId="urn:microsoft.com/office/officeart/2005/8/layout/vList3"/>
    <dgm:cxn modelId="{262016D1-E88A-48FD-99A1-7D29A806ED33}" type="presParOf" srcId="{647658E0-FCC2-48A3-A01D-6C59BC188E8E}" destId="{1F162093-B4A0-4906-9313-946FB2B2BC7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FFAEF-1E78-4261-A682-EA6619DB8DD1}">
      <dsp:nvSpPr>
        <dsp:cNvPr id="0" name=""/>
        <dsp:cNvSpPr/>
      </dsp:nvSpPr>
      <dsp:spPr>
        <a:xfrm rot="10800000">
          <a:off x="2196511" y="908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15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u="none" kern="1200" baseline="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ISO TC59 SC13 : ISO 21597 </a:t>
          </a:r>
          <a:r>
            <a:rPr lang="en-GB" sz="1200" b="0" i="0" u="none" kern="120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Information Container for Data Drop (Parts 1&amp;2), ISO 23262 GIS and BIM interoperability (TR)</a:t>
          </a:r>
          <a:endParaRPr lang="en-GB" sz="1200" kern="1200" dirty="0" smtClean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0" i="0" u="none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ISO TC184 SC4 : WG12 T1 « </a:t>
          </a:r>
          <a:r>
            <a:rPr lang="fr-FR" sz="1200" b="0" i="0" u="none" kern="12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Geometry</a:t>
          </a:r>
          <a:r>
            <a:rPr lang="fr-FR" sz="1200" b="0" i="0" u="none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200" b="0" i="0" u="none" kern="12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Topology</a:t>
          </a:r>
          <a:r>
            <a:rPr lang="fr-FR" sz="1200" b="0" i="0" u="none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200" b="0" i="0" u="none" kern="12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Ontology</a:t>
          </a:r>
          <a:r>
            <a:rPr lang="fr-FR" sz="1200" b="0" i="0" u="none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fr-FR" sz="1200" b="0" i="0" u="none" kern="12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Feasibility</a:t>
          </a:r>
          <a:r>
            <a:rPr lang="fr-FR" sz="1200" b="0" i="0" u="none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 »</a:t>
          </a:r>
          <a:endParaRPr lang="en-GB" sz="1200" b="0" kern="1200" noProof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2332582" y="908"/>
        <a:ext cx="8044181" cy="544286"/>
      </dsp:txXfrm>
    </dsp:sp>
    <dsp:sp modelId="{32CD5186-DC28-41A6-B5BC-67D91D80669C}">
      <dsp:nvSpPr>
        <dsp:cNvPr id="0" name=""/>
        <dsp:cNvSpPr/>
      </dsp:nvSpPr>
      <dsp:spPr>
        <a:xfrm>
          <a:off x="1924368" y="908"/>
          <a:ext cx="544286" cy="544286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BC202-2550-49DD-AD28-3082CDDFFE3B}">
      <dsp:nvSpPr>
        <dsp:cNvPr id="0" name=""/>
        <dsp:cNvSpPr/>
      </dsp:nvSpPr>
      <dsp:spPr>
        <a:xfrm rot="10800000">
          <a:off x="2196511" y="702159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15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buildingSmart</a:t>
          </a:r>
          <a:r>
            <a:rPr lang="en-GB" sz="1200" kern="1200" noProof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Data Dictionary (</a:t>
          </a:r>
          <a:r>
            <a:rPr lang="en-GB" sz="1200" kern="1200" noProof="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bSDD</a:t>
          </a:r>
          <a:r>
            <a:rPr lang="en-GB" sz="1200" kern="1200" noProof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Linked Data Working Group (LDWG)</a:t>
          </a:r>
        </a:p>
      </dsp:txBody>
      <dsp:txXfrm rot="10800000">
        <a:off x="2332582" y="702159"/>
        <a:ext cx="8044181" cy="544286"/>
      </dsp:txXfrm>
    </dsp:sp>
    <dsp:sp modelId="{A5442140-18BA-456D-A006-1D781812159A}">
      <dsp:nvSpPr>
        <dsp:cNvPr id="0" name=""/>
        <dsp:cNvSpPr/>
      </dsp:nvSpPr>
      <dsp:spPr>
        <a:xfrm>
          <a:off x="1924368" y="702159"/>
          <a:ext cx="544286" cy="544286"/>
        </a:xfrm>
        <a:prstGeom prst="ellipse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83D58-74DF-4B25-A080-FB8DFEAD7E21}">
      <dsp:nvSpPr>
        <dsp:cNvPr id="0" name=""/>
        <dsp:cNvSpPr/>
      </dsp:nvSpPr>
      <dsp:spPr>
        <a:xfrm rot="10800000">
          <a:off x="2196511" y="1403409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15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CEN TC 442 Building Information Modelling – WG4 Support Data Dictionaries “Semantic </a:t>
          </a:r>
          <a:r>
            <a:rPr lang="en-GB" sz="1200" kern="1200" noProof="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Modeling</a:t>
          </a:r>
          <a:r>
            <a:rPr lang="en-GB" sz="1200" kern="120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&amp; Linking Guide”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CEN TC 205 WG19 Reference Ontology for Smart Appliances (CENELEC)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2332582" y="1403409"/>
        <a:ext cx="8044181" cy="544286"/>
      </dsp:txXfrm>
    </dsp:sp>
    <dsp:sp modelId="{776AEF66-7494-49DB-BFB9-D1725E30532F}">
      <dsp:nvSpPr>
        <dsp:cNvPr id="0" name=""/>
        <dsp:cNvSpPr/>
      </dsp:nvSpPr>
      <dsp:spPr>
        <a:xfrm>
          <a:off x="1924368" y="1403409"/>
          <a:ext cx="544286" cy="544286"/>
        </a:xfrm>
        <a:prstGeom prst="ellipse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1D193-9480-4EA0-BD6C-752C4F66E47B}">
      <dsp:nvSpPr>
        <dsp:cNvPr id="0" name=""/>
        <dsp:cNvSpPr/>
      </dsp:nvSpPr>
      <dsp:spPr>
        <a:xfrm rot="10800000">
          <a:off x="2196511" y="2104659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15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ETSI </a:t>
          </a:r>
          <a:r>
            <a:rPr lang="en-US" sz="12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SmartM2M SAREF (Smart Applications </a:t>
          </a: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Reference </a:t>
          </a:r>
          <a:r>
            <a:rPr lang="en-US" sz="12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ontology)</a:t>
          </a:r>
          <a:br>
            <a:rPr lang="en-US" sz="12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US" sz="12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4"/>
            </a:rPr>
            <a:t>https://saref.etsi.org/</a:t>
          </a:r>
          <a:r>
            <a:rPr lang="en-US" sz="12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2332582" y="2104659"/>
        <a:ext cx="8044181" cy="544286"/>
      </dsp:txXfrm>
    </dsp:sp>
    <dsp:sp modelId="{9B40BA72-9559-4CED-B0CA-3AAC0D787E6C}">
      <dsp:nvSpPr>
        <dsp:cNvPr id="0" name=""/>
        <dsp:cNvSpPr/>
      </dsp:nvSpPr>
      <dsp:spPr>
        <a:xfrm>
          <a:off x="1924368" y="2104659"/>
          <a:ext cx="544286" cy="544286"/>
        </a:xfrm>
        <a:prstGeom prst="ellipse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10000" r="-110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7FB9-1ED6-4A9B-826B-9D898C3A4E1A}">
      <dsp:nvSpPr>
        <dsp:cNvPr id="0" name=""/>
        <dsp:cNvSpPr/>
      </dsp:nvSpPr>
      <dsp:spPr>
        <a:xfrm rot="10800000">
          <a:off x="2196511" y="2805909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15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ASHRAE 135/223P </a:t>
          </a:r>
          <a:r>
            <a:rPr lang="en-US" sz="1200" b="0" i="0" kern="12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BACnet</a:t>
          </a:r>
          <a:r>
            <a:rPr lang="en-US" sz="1200" b="0" i="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Semantic Interoperability Working Group</a:t>
          </a:r>
          <a:r>
            <a:rPr lang="en-US" sz="1200" b="0" i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1200" b="0" i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fr-FR" sz="1200" b="0" i="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6"/>
            </a:rPr>
            <a:t>https://www.ashrae.org/technical-resources/standards-and-guidelines/titles-purposes-and-scopes#223P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2332582" y="2805909"/>
        <a:ext cx="8044181" cy="544286"/>
      </dsp:txXfrm>
    </dsp:sp>
    <dsp:sp modelId="{09EE4396-2D23-413E-A707-E437E701AA77}">
      <dsp:nvSpPr>
        <dsp:cNvPr id="0" name=""/>
        <dsp:cNvSpPr/>
      </dsp:nvSpPr>
      <dsp:spPr>
        <a:xfrm>
          <a:off x="1924368" y="2805909"/>
          <a:ext cx="544286" cy="544286"/>
        </a:xfrm>
        <a:prstGeom prst="ellipse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5F9E0-FDE0-485A-804A-34AED9FEBC06}">
      <dsp:nvSpPr>
        <dsp:cNvPr id="0" name=""/>
        <dsp:cNvSpPr/>
      </dsp:nvSpPr>
      <dsp:spPr>
        <a:xfrm rot="10800000">
          <a:off x="2196511" y="3507159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15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PPBIM : Dictionary of properties, Infrastructure, Processes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IDMI : Geometry Ontology</a:t>
          </a:r>
          <a:endParaRPr lang="en-GB" sz="1200" kern="1200" noProof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2332582" y="3507159"/>
        <a:ext cx="8044181" cy="544286"/>
      </dsp:txXfrm>
    </dsp:sp>
    <dsp:sp modelId="{BA16BD02-4D84-407B-8EC1-074F8FB90556}">
      <dsp:nvSpPr>
        <dsp:cNvPr id="0" name=""/>
        <dsp:cNvSpPr/>
      </dsp:nvSpPr>
      <dsp:spPr>
        <a:xfrm>
          <a:off x="1924368" y="3507159"/>
          <a:ext cx="544286" cy="544286"/>
        </a:xfrm>
        <a:prstGeom prst="ellipse">
          <a:avLst/>
        </a:prstGeom>
        <a:blipFill dpi="0" rotWithShape="1"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3355" b="3355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62093-B4A0-4906-9313-946FB2B2BC75}">
      <dsp:nvSpPr>
        <dsp:cNvPr id="0" name=""/>
        <dsp:cNvSpPr/>
      </dsp:nvSpPr>
      <dsp:spPr>
        <a:xfrm rot="10800000">
          <a:off x="2196511" y="4208410"/>
          <a:ext cx="8180252" cy="544286"/>
        </a:xfrm>
        <a:prstGeom prst="homePlate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15" tIns="45720" rIns="85344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noProof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French national plan for buildings’ digital transition</a:t>
          </a:r>
        </a:p>
      </dsp:txBody>
      <dsp:txXfrm rot="10800000">
        <a:off x="2332582" y="4208410"/>
        <a:ext cx="8044181" cy="544286"/>
      </dsp:txXfrm>
    </dsp:sp>
    <dsp:sp modelId="{FF4E9E1E-EB9B-4F40-A317-8AF89D2CBEA8}">
      <dsp:nvSpPr>
        <dsp:cNvPr id="0" name=""/>
        <dsp:cNvSpPr/>
      </dsp:nvSpPr>
      <dsp:spPr>
        <a:xfrm>
          <a:off x="1924368" y="4208410"/>
          <a:ext cx="544286" cy="544286"/>
        </a:xfrm>
        <a:prstGeom prst="ellipse">
          <a:avLst/>
        </a:prstGeom>
        <a:blipFill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Folie mittels Klicken verschieben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700755F-34C5-4200-8A1B-CDC0AEFBA707}" type="slidenum">
              <a:rPr lang="de-DE" sz="1400" b="0" strike="noStrike" spc="-1">
                <a:latin typeface="Times New Roman"/>
              </a:rPr>
              <a:t>‹#›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mmunity/csvw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3.org/das/roadmap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2B0D6-7B41-8A4C-8E88-1602377FDBB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656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F02EF-5BEE-43D6-B475-5E52F0A7CCE0}" type="slidenum">
              <a:rPr kumimoji="0" lang="de-DE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6068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BFB3057-C309-4211-96F6-93B20F215C67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57EC22E-ED67-4EBF-9480-AD64E8D9049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130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A78B333-70CB-45CF-929D-B1C78A8421CD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3198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BEB4308-DA47-4129-817A-55F38DE414BE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460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four of the main developers of SAREF are members of LBD-CG</a:t>
            </a:r>
          </a:p>
          <a:p>
            <a:pPr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FFD7679-1785-4160-B16F-670627C7903C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2204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https://www.w3.org/2017/12/odi-study/#rdf </a:t>
            </a: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CSVW - </a:t>
            </a:r>
            <a:r>
              <a:rPr lang="de-DE" sz="1200" b="0" u="sng" strike="noStrike" spc="-1">
                <a:solidFill>
                  <a:srgbClr val="000000"/>
                </a:solidFill>
                <a:uFillTx/>
                <a:latin typeface="+mn-lt"/>
                <a:ea typeface="+mn-ea"/>
                <a:hlinkClick r:id="rId3"/>
              </a:rPr>
              <a:t>https://www.w3.org/community/csvw/</a:t>
            </a:r>
            <a:r>
              <a:rPr lang="de-DE" sz="1200" b="0" u="sng" strike="noStrike" spc="-1">
                <a:solidFill>
                  <a:srgbClr val="000000"/>
                </a:solidFill>
                <a:uFillTx/>
                <a:latin typeface="+mn-lt"/>
                <a:ea typeface="+mn-ea"/>
              </a:rPr>
              <a:t> </a:t>
            </a:r>
            <a:endParaRPr lang="de-DE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Devices and Sensors WG</a:t>
            </a: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u="sng" strike="noStrike" spc="-1">
                <a:solidFill>
                  <a:srgbClr val="000000"/>
                </a:solidFill>
                <a:uFillTx/>
                <a:latin typeface="+mn-lt"/>
                <a:ea typeface="+mn-ea"/>
                <a:hlinkClick r:id="rId4"/>
              </a:rPr>
              <a:t>https://www.w3.org/das/roadmap</a:t>
            </a:r>
            <a:r>
              <a:rPr lang="de-DE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 </a:t>
            </a: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Web of Things</a:t>
            </a: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WoT &amp; OGC Sensorthings API</a:t>
            </a: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JSON-LD</a:t>
            </a: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Spatial Data on the Web IG</a:t>
            </a: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CityJSON</a:t>
            </a: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CovJSON</a:t>
            </a: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SSN extensions</a:t>
            </a: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SSN / SOSA</a:t>
            </a: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de-DE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Web of Things IG</a:t>
            </a:r>
            <a:endParaRPr lang="de-DE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14B8C60-5199-496C-B89D-7DF7F416A6CA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3637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18AE8D0-6844-4DA3-ACD2-2BFB6AB8AD6B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40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38960" y="150120"/>
            <a:ext cx="10648440" cy="9015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11270" cy="166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B33065-12EA-624E-A9D1-54D47801E1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896" y="150090"/>
            <a:ext cx="10648709" cy="1944928"/>
          </a:xfrm>
        </p:spPr>
        <p:txBody>
          <a:bodyPr anchor="b"/>
          <a:lstStyle>
            <a:lvl1pPr algn="ctr" fontAlgn="t">
              <a:defRPr sz="6000"/>
            </a:lvl1pPr>
          </a:lstStyle>
          <a:p>
            <a:r>
              <a:rPr lang="en-US" dirty="0"/>
              <a:t>%%</a:t>
            </a:r>
            <a:r>
              <a:rPr lang="en-US" dirty="0" err="1"/>
              <a:t>TITle</a:t>
            </a:r>
            <a:r>
              <a:rPr lang="en-US" dirty="0"/>
              <a:t>%%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941CB-1D71-AF46-A520-03BD725F87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896" y="5926238"/>
            <a:ext cx="10648709" cy="743672"/>
          </a:xfrm>
        </p:spPr>
        <p:txBody>
          <a:bodyPr>
            <a:normAutofit/>
          </a:bodyPr>
          <a:lstStyle>
            <a:lvl1pPr marL="0" indent="0" algn="ctr">
              <a:buNone/>
              <a:defRPr sz="4400" b="0" i="1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%%Author%%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8D0D3-96C8-A64F-997C-99B65F53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374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99E80-E970-124E-AE93-DFC1388F6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483B8-69C7-B240-940F-8432D073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494455" y="6447703"/>
            <a:ext cx="6269037" cy="404812"/>
          </a:xfrm>
          <a:prstGeom prst="rect">
            <a:avLst/>
          </a:prstGeom>
        </p:spPr>
        <p:txBody>
          <a:bodyPr anchor="ctr" anchorCtr="0"/>
          <a:lstStyle/>
          <a:p>
            <a:pPr algn="r"/>
            <a:r>
              <a:rPr lang="en-US" sz="1050" dirty="0"/>
              <a:t>Ana ROXIN | W3C Linked Building Data CG - Alignments and links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3703143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1142-745F-6F4E-A68D-226E64C7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41" y="164029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30E02-7A98-2B43-AFB2-BFD92FBA2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841" y="4601042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0799C-1E19-4545-B7AB-A67BD79D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494455" y="6447703"/>
            <a:ext cx="6269037" cy="404812"/>
          </a:xfrm>
          <a:prstGeom prst="rect">
            <a:avLst/>
          </a:prstGeom>
        </p:spPr>
        <p:txBody>
          <a:bodyPr anchor="ctr" anchorCtr="0"/>
          <a:lstStyle/>
          <a:p>
            <a:pPr algn="r"/>
            <a:r>
              <a:rPr lang="en-US" sz="1050" dirty="0"/>
              <a:t>Ana ROXIN | W3C Linked Building Data CG - Alignments and links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261804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A20B-F7C0-8640-B16D-01F28752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7CD5-FE3D-BA43-9B0E-A9C5DF475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892" y="18340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99A8C-579E-5C4D-B578-872BF6E5B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1892" y="18340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5A385-A80D-C843-AEB0-92695E40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387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8CBD-FBB5-BE4E-A30B-C78D3B7F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29" y="355600"/>
            <a:ext cx="10340974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FF131-33B6-684F-A209-3D2CDCB3D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6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EB63D-5905-7641-8EDC-848D87324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628" y="2533893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D90779-2590-2D4C-8298-6CEED1D16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0415" y="169557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A9CA33-2FCE-9C4F-ABA8-87BAA989A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30415" y="2533893"/>
            <a:ext cx="5183188" cy="371340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575D3-6F92-1347-81F3-031F5DD4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91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BA45-B103-AE4B-9219-59A8757A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386B6-978D-3743-950E-91928891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71584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C9D44-5B15-AE45-B8F5-AC6F367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7149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ACF8-413F-014C-8BF2-5BC8D01A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5548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19F2-335E-E045-8238-23187391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7133" y="559805"/>
            <a:ext cx="6172200" cy="57946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F441F-B3C3-5C4C-9FD4-C9F994C0B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625" y="2175257"/>
            <a:ext cx="3932237" cy="4179244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E9426-98CE-F44F-A8A0-97011810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2977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4954-44C0-5E48-A255-D68A523B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7" y="775504"/>
            <a:ext cx="433634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F21C1-5AE2-9146-B766-7B1071AAD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03494" y="775504"/>
            <a:ext cx="6060332" cy="5504386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5E33B-2004-534E-B923-6C08C7E14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667" y="2468302"/>
            <a:ext cx="433634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C785C-4051-FA4E-8529-C33DA6F2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6368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7A5F-F630-CB4D-9A9A-A745D143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CCF4B-CDB9-CD4E-99AA-F27ABF091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AC96-8AC8-8748-BF3E-199DD4A8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1579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33E60C-23CB-AB4F-B234-469E56354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215616" y="365124"/>
            <a:ext cx="2628900" cy="6197721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BED56-CCE7-AD4F-8B2B-0BB55CD18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95641" y="365124"/>
            <a:ext cx="7734300" cy="619772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94E6-4F12-A743-8830-EC9150C7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86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38960" y="150120"/>
            <a:ext cx="10648440" cy="9015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/>
          <p:nvPr/>
        </p:nvPicPr>
        <p:blipFill>
          <a:blip r:embed="rId14"/>
          <a:stretch/>
        </p:blipFill>
        <p:spPr>
          <a:xfrm>
            <a:off x="0" y="0"/>
            <a:ext cx="4609800" cy="841320"/>
          </a:xfrm>
          <a:prstGeom prst="rect">
            <a:avLst/>
          </a:prstGeom>
          <a:ln>
            <a:noFill/>
          </a:ln>
        </p:spPr>
      </p:pic>
      <p:pic>
        <p:nvPicPr>
          <p:cNvPr id="6" name="Picture 4"/>
          <p:cNvPicPr/>
          <p:nvPr/>
        </p:nvPicPr>
        <p:blipFill>
          <a:blip r:embed="rId14"/>
          <a:stretch/>
        </p:blipFill>
        <p:spPr>
          <a:xfrm>
            <a:off x="0" y="0"/>
            <a:ext cx="9110880" cy="16632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38960" y="150120"/>
            <a:ext cx="10648440" cy="194472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fr-FR" sz="6000" b="1" strike="noStrike" cap="all" spc="-1">
                <a:solidFill>
                  <a:srgbClr val="0D5EA2"/>
                </a:solidFill>
                <a:latin typeface="Calibri Light"/>
              </a:rPr>
              <a:t>%%TITle%%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/>
          </p:nvPr>
        </p:nvSpPr>
        <p:spPr>
          <a:xfrm>
            <a:off x="11215800" y="311040"/>
            <a:ext cx="624600" cy="452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FAA1DCC-2024-4AAD-A79E-71DEA0723738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‹#›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/>
          <p:cNvPicPr/>
          <p:nvPr/>
        </p:nvPicPr>
        <p:blipFill>
          <a:blip r:embed="rId14"/>
          <a:stretch/>
        </p:blipFill>
        <p:spPr>
          <a:xfrm>
            <a:off x="0" y="0"/>
            <a:ext cx="4609800" cy="84132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body"/>
          </p:nvPr>
        </p:nvSpPr>
        <p:spPr>
          <a:xfrm>
            <a:off x="24804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Modifiez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5A9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5A9C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5A9C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5A9C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sldNum"/>
          </p:nvPr>
        </p:nvSpPr>
        <p:spPr>
          <a:xfrm>
            <a:off x="11215800" y="311040"/>
            <a:ext cx="624600" cy="452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ECB285F-40BF-4EC4-BBD4-7D1122DF127C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‹#›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248040" y="32076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>
                <a:solidFill>
                  <a:srgbClr val="0D5EA2"/>
                </a:solidFill>
                <a:latin typeface="Calibri Light"/>
              </a:rPr>
              <a:t>Modifiez le style du titre</a:t>
            </a:r>
            <a:endParaRPr lang="fr-FR" sz="5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4494600" y="6447600"/>
            <a:ext cx="6268680" cy="4042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1050" b="0" strike="noStrike" spc="-1">
                <a:solidFill>
                  <a:srgbClr val="000000"/>
                </a:solidFill>
                <a:latin typeface="Calibri"/>
              </a:rPr>
              <a:t>Ana ROXIN | W3C Linked Building Data CG - Alignments and links</a:t>
            </a:r>
            <a:endParaRPr lang="de-DE" sz="105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0"/>
            <a:ext cx="4610099" cy="84179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C8DAD-0B87-AD47-88C3-8C51798A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321DF-ADED-6D42-97F4-B0674146A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89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2F913-18AC-5041-81FF-586D16F41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5867" y="310949"/>
            <a:ext cx="625033" cy="452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 baseline="0">
                <a:solidFill>
                  <a:srgbClr val="D95034"/>
                </a:solidFill>
                <a:latin typeface="+mj-lt"/>
              </a:defRPr>
            </a:lvl1pPr>
          </a:lstStyle>
          <a:p>
            <a:fld id="{6DEB2382-720F-5A49-B5F0-CFC5F13EEFA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494455" y="6447703"/>
            <a:ext cx="6269037" cy="404812"/>
          </a:xfrm>
          <a:prstGeom prst="rect">
            <a:avLst/>
          </a:prstGeom>
        </p:spPr>
        <p:txBody>
          <a:bodyPr anchor="ctr" anchorCtr="0"/>
          <a:lstStyle/>
          <a:p>
            <a:pPr algn="r"/>
            <a:r>
              <a:rPr lang="en-US" sz="1050" dirty="0"/>
              <a:t>Ana ROXIN | W3C Linked Building Data CG - Alignments and links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195033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5000" b="1" i="0" kern="1200" cap="all" baseline="0">
          <a:solidFill>
            <a:srgbClr val="0D5EA2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5A9C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5A9C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5A9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5A9C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5A9C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3c-lbd-cg.github.io/lbd/UseCasesAndRequirement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bo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www.semantic-web-journal.net/content/bot-building-topology-ontology-w3c-linked-building-data-group-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vocab.deri.ie/rooms" TargetMode="External"/><Relationship Id="rId3" Type="http://schemas.openxmlformats.org/officeDocument/2006/relationships/hyperlink" Target="https://w3id.org/bot" TargetMode="External"/><Relationship Id="rId7" Type="http://schemas.openxmlformats.org/officeDocument/2006/relationships/hyperlink" Target="http://www.w3.org/2000/01/rdf-schem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buildingsmart-tech.org/ifcOWL/IFC4_ADD2" TargetMode="External"/><Relationship Id="rId5" Type="http://schemas.openxmlformats.org/officeDocument/2006/relationships/hyperlink" Target="http://elite.polito.it/ontologies/dogont.owl" TargetMode="External"/><Relationship Id="rId4" Type="http://schemas.openxmlformats.org/officeDocument/2006/relationships/hyperlink" Target="https://brickschema.org/schema/1.0.2/Brick" TargetMode="External"/><Relationship Id="rId9" Type="http://schemas.openxmlformats.org/officeDocument/2006/relationships/hyperlink" Target="https://saref.etsi.org/saref4bld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rdf.bg/geometry.ttl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_38gIvrbm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jyrkioraskari/IFCtoLBD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ss.tcd.ie/~mcglink/video/tutorial/geovis/geovis.html" TargetMode="External"/><Relationship Id="rId2" Type="http://schemas.openxmlformats.org/officeDocument/2006/relationships/hyperlink" Target="http://geovis.adaptcentre.ie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DesignIssues/LinkedData.html" TargetMode="External"/><Relationship Id="rId2" Type="http://schemas.openxmlformats.org/officeDocument/2006/relationships/hyperlink" Target="https://www.w3.org/TR/wot-architecture/#sec-servient-architecture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mmunity/lb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w3c-lbd-cg" TargetMode="External"/><Relationship Id="rId5" Type="http://schemas.openxmlformats.org/officeDocument/2006/relationships/hyperlink" Target="https://w3c-lbd-cg.github.io/lbd" TargetMode="External"/><Relationship Id="rId4" Type="http://schemas.openxmlformats.org/officeDocument/2006/relationships/hyperlink" Target="file:///C:\Users\Dell\Desktop\localcheckout\lbd\presentations\out\N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4609" y="1122554"/>
            <a:ext cx="8984205" cy="1944928"/>
          </a:xfrm>
        </p:spPr>
        <p:txBody>
          <a:bodyPr>
            <a:normAutofit fontScale="90000"/>
          </a:bodyPr>
          <a:lstStyle/>
          <a:p>
            <a:r>
              <a:rPr lang="da" dirty="0"/>
              <a:t>The W3C </a:t>
            </a:r>
            <a:br>
              <a:rPr lang="da" dirty="0"/>
            </a:br>
            <a:r>
              <a:rPr lang="da" dirty="0">
                <a:solidFill>
                  <a:srgbClr val="FF0000"/>
                </a:solidFill>
              </a:rPr>
              <a:t>L</a:t>
            </a:r>
            <a:r>
              <a:rPr lang="da" dirty="0"/>
              <a:t>inked </a:t>
            </a:r>
            <a:r>
              <a:rPr lang="da" dirty="0">
                <a:solidFill>
                  <a:srgbClr val="FF0000"/>
                </a:solidFill>
              </a:rPr>
              <a:t>B</a:t>
            </a:r>
            <a:r>
              <a:rPr lang="da" dirty="0"/>
              <a:t>uilding </a:t>
            </a:r>
            <a:r>
              <a:rPr lang="da" dirty="0">
                <a:solidFill>
                  <a:srgbClr val="FF0000"/>
                </a:solidFill>
              </a:rPr>
              <a:t>D</a:t>
            </a:r>
            <a:r>
              <a:rPr lang="da" dirty="0"/>
              <a:t>ata Community Group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896" y="4379413"/>
            <a:ext cx="10648709" cy="1996310"/>
          </a:xfrm>
        </p:spPr>
        <p:txBody>
          <a:bodyPr>
            <a:normAutofit fontScale="55000" lnSpcReduction="20000"/>
          </a:bodyPr>
          <a:lstStyle/>
          <a:p>
            <a:pPr marL="114300" lvl="0" algn="l">
              <a:spcBef>
                <a:spcPts val="800"/>
              </a:spcBef>
              <a:buSzPts val="1800"/>
            </a:pPr>
            <a:r>
              <a:rPr lang="en-GB" i="0" dirty="0"/>
              <a:t>Chairs:</a:t>
            </a:r>
          </a:p>
          <a:p>
            <a:pPr marL="457200" lvl="0" indent="-342900" algn="l">
              <a:spcBef>
                <a:spcPts val="800"/>
              </a:spcBef>
              <a:buSzPts val="1800"/>
              <a:buChar char="-"/>
            </a:pPr>
            <a:r>
              <a:rPr lang="en-GB" i="0" dirty="0"/>
              <a:t>Kris McGlinn, Trinity College Dublin, Ireland</a:t>
            </a:r>
          </a:p>
          <a:p>
            <a:pPr marL="457200" lvl="0" indent="-342900" algn="l">
              <a:spcBef>
                <a:spcPts val="800"/>
              </a:spcBef>
              <a:buSzPts val="1800"/>
              <a:buChar char="-"/>
            </a:pPr>
            <a:r>
              <a:rPr lang="en-GB" i="0" dirty="0"/>
              <a:t>Georg Ferdinand Schneider, Schaeffler Technologies AG &amp; Co. KG, Germany</a:t>
            </a:r>
          </a:p>
          <a:p>
            <a:pPr marL="457200" lvl="0" indent="-342900" algn="l">
              <a:spcBef>
                <a:spcPts val="800"/>
              </a:spcBef>
              <a:buSzPts val="1800"/>
              <a:buChar char="-"/>
            </a:pPr>
            <a:r>
              <a:rPr lang="en-GB" i="0" dirty="0"/>
              <a:t>Maxime Lefrançois, MINES Saint-Étienne, France</a:t>
            </a:r>
          </a:p>
          <a:p>
            <a:pPr marL="457200" lvl="0" indent="-342900" algn="l">
              <a:spcBef>
                <a:spcPts val="800"/>
              </a:spcBef>
              <a:buSzPts val="1800"/>
              <a:buChar char="-"/>
            </a:pPr>
            <a:r>
              <a:rPr lang="en-GB" i="0" dirty="0"/>
              <a:t>Mads Holten Rasmussen, NIRAS, </a:t>
            </a:r>
            <a:r>
              <a:rPr lang="en-GB" i="0" dirty="0" err="1"/>
              <a:t>Danemark</a:t>
            </a:r>
            <a:endParaRPr lang="en-GB" i="0" dirty="0"/>
          </a:p>
        </p:txBody>
      </p:sp>
      <p:sp>
        <p:nvSpPr>
          <p:cNvPr id="4" name="Rectangle 3"/>
          <p:cNvSpPr/>
          <p:nvPr/>
        </p:nvSpPr>
        <p:spPr>
          <a:xfrm>
            <a:off x="0" y="6480844"/>
            <a:ext cx="815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presentation has contributions from several members of the community group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48040" y="5308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000" b="1" strike="noStrike" cap="all" spc="-1" dirty="0">
                <a:solidFill>
                  <a:srgbClr val="0D5EA2"/>
                </a:solidFill>
                <a:latin typeface="Calibri Light"/>
              </a:rPr>
              <a:t>Links to </a:t>
            </a:r>
            <a:r>
              <a:rPr lang="fr-FR" sz="4000" b="1" strike="noStrike" cap="all" spc="-1" dirty="0" err="1">
                <a:solidFill>
                  <a:srgbClr val="0D5EA2"/>
                </a:solidFill>
                <a:latin typeface="Calibri Light"/>
              </a:rPr>
              <a:t>existing</a:t>
            </a:r>
            <a:r>
              <a:rPr lang="fr-FR" sz="4000" b="1" strike="noStrike" cap="all" spc="-1" dirty="0">
                <a:solidFill>
                  <a:srgbClr val="0D5EA2"/>
                </a:solidFill>
                <a:latin typeface="Calibri Light"/>
              </a:rPr>
              <a:t> Standardisation Groups </a:t>
            </a:r>
            <a:endParaRPr lang="fr-F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6371A14-FEA7-44A7-BC99-3CE1E6CEB8A2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10</a:t>
            </a:fld>
            <a:endParaRPr lang="de-DE" sz="2000" b="0" strike="noStrike" spc="-1">
              <a:latin typeface="Times New Roman"/>
            </a:endParaRPr>
          </a:p>
        </p:txBody>
      </p:sp>
      <p:grpSp>
        <p:nvGrpSpPr>
          <p:cNvPr id="265" name="Group 1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aphicFrame>
        <p:nvGraphicFramePr>
          <p:cNvPr id="21" name="Espace réservé du contenu 3"/>
          <p:cNvGraphicFramePr>
            <a:graphicFrameLocks/>
          </p:cNvGraphicFramePr>
          <p:nvPr>
            <p:extLst/>
          </p:nvPr>
        </p:nvGraphicFramePr>
        <p:xfrm>
          <a:off x="-526075" y="1932316"/>
          <a:ext cx="12301132" cy="475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8094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248040" y="469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4400" b="1" strike="noStrike" cap="all" spc="-1" dirty="0" smtClean="0">
                <a:solidFill>
                  <a:srgbClr val="0D5EA2"/>
                </a:solidFill>
                <a:latin typeface="Calibri Light"/>
              </a:rPr>
              <a:t>Possible links </a:t>
            </a:r>
            <a:r>
              <a:rPr lang="fr-FR" sz="4400" b="1" strike="noStrike" cap="all" spc="-1" dirty="0">
                <a:solidFill>
                  <a:srgbClr val="0D5EA2"/>
                </a:solidFill>
                <a:latin typeface="Calibri Light"/>
              </a:rPr>
              <a:t>to </a:t>
            </a:r>
            <a:r>
              <a:rPr lang="fr-FR" sz="4400" b="1" strike="noStrike" cap="all" spc="-1" dirty="0" err="1">
                <a:solidFill>
                  <a:srgbClr val="0D5EA2"/>
                </a:solidFill>
                <a:latin typeface="Calibri Light"/>
              </a:rPr>
              <a:t>other</a:t>
            </a:r>
            <a:r>
              <a:rPr lang="fr-FR" sz="4400" b="1" strike="noStrike" cap="all" spc="-1" dirty="0">
                <a:solidFill>
                  <a:srgbClr val="0D5EA2"/>
                </a:solidFill>
                <a:latin typeface="Calibri Light"/>
              </a:rPr>
              <a:t> W3C groups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32" name="Group 2"/>
          <p:cNvGrpSpPr/>
          <p:nvPr/>
        </p:nvGrpSpPr>
        <p:grpSpPr>
          <a:xfrm>
            <a:off x="250920" y="1975680"/>
            <a:ext cx="10509120" cy="4200840"/>
            <a:chOff x="250920" y="1975680"/>
            <a:chExt cx="10509120" cy="4200840"/>
          </a:xfrm>
        </p:grpSpPr>
        <p:sp>
          <p:nvSpPr>
            <p:cNvPr id="233" name="CustomShape 3"/>
            <p:cNvSpPr/>
            <p:nvPr/>
          </p:nvSpPr>
          <p:spPr>
            <a:xfrm>
              <a:off x="250920" y="1975680"/>
              <a:ext cx="10509120" cy="15577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2960" tIns="102960" rIns="57240" bIns="10296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0" strike="noStrike" spc="-1">
                  <a:solidFill>
                    <a:srgbClr val="FFFFFF"/>
                  </a:solidFill>
                  <a:latin typeface="Calibri"/>
                </a:rPr>
                <a:t>W3C</a:t>
              </a:r>
              <a:endParaRPr lang="de-DE" sz="1500" b="0" strike="noStrike" spc="-1">
                <a:latin typeface="Arial"/>
              </a:endParaRPr>
            </a:p>
          </p:txBody>
        </p:sp>
        <p:sp>
          <p:nvSpPr>
            <p:cNvPr id="234" name="CustomShape 4"/>
            <p:cNvSpPr/>
            <p:nvPr/>
          </p:nvSpPr>
          <p:spPr>
            <a:xfrm>
              <a:off x="261000" y="3771000"/>
              <a:ext cx="3362040" cy="473400"/>
            </a:xfrm>
            <a:prstGeom prst="roundRect">
              <a:avLst>
                <a:gd name="adj" fmla="val 10000"/>
              </a:avLst>
            </a:prstGeom>
            <a:solidFill>
              <a:srgbClr val="0E5CA6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1280" tIns="71280" rIns="57240" bIns="7092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0" strike="noStrike" spc="-1">
                  <a:solidFill>
                    <a:srgbClr val="FFFFFF"/>
                  </a:solidFill>
                  <a:latin typeface="Calibri"/>
                </a:rPr>
                <a:t>Interest Groups</a:t>
              </a:r>
              <a:endParaRPr lang="de-DE" sz="1500" b="0" strike="noStrike" spc="-1">
                <a:latin typeface="Arial"/>
              </a:endParaRPr>
            </a:p>
          </p:txBody>
        </p:sp>
        <p:sp>
          <p:nvSpPr>
            <p:cNvPr id="235" name="CustomShape 5"/>
            <p:cNvSpPr/>
            <p:nvPr/>
          </p:nvSpPr>
          <p:spPr>
            <a:xfrm>
              <a:off x="261000" y="4482360"/>
              <a:ext cx="1089720" cy="16941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9280" tIns="89280" rIns="57240" bIns="8892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0" strike="noStrike" spc="-1">
                  <a:solidFill>
                    <a:srgbClr val="000000"/>
                  </a:solidFill>
                  <a:latin typeface="Calibri"/>
                </a:rPr>
                <a:t>Dataset Exchange</a:t>
              </a:r>
              <a:endParaRPr lang="de-DE" sz="1500" b="0" strike="noStrike" spc="-1">
                <a:latin typeface="Arial"/>
              </a:endParaRPr>
            </a:p>
          </p:txBody>
        </p:sp>
        <p:sp>
          <p:nvSpPr>
            <p:cNvPr id="236" name="CustomShape 6"/>
            <p:cNvSpPr/>
            <p:nvPr/>
          </p:nvSpPr>
          <p:spPr>
            <a:xfrm>
              <a:off x="1397160" y="4482360"/>
              <a:ext cx="1089720" cy="16941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9280" tIns="89280" rIns="57240" bIns="8892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1" strike="noStrike" spc="-1" dirty="0">
                  <a:solidFill>
                    <a:srgbClr val="FF0000"/>
                  </a:solidFill>
                  <a:latin typeface="Calibri"/>
                </a:rPr>
                <a:t>Web </a:t>
              </a:r>
              <a:r>
                <a:rPr lang="de-DE" sz="1500" b="1" strike="noStrike" spc="-1" dirty="0" err="1">
                  <a:solidFill>
                    <a:srgbClr val="FF0000"/>
                  </a:solidFill>
                  <a:latin typeface="Calibri"/>
                </a:rPr>
                <a:t>of</a:t>
              </a:r>
              <a:r>
                <a:rPr lang="de-DE" sz="1500" b="1" strike="noStrike" spc="-1" dirty="0">
                  <a:solidFill>
                    <a:srgbClr val="FF0000"/>
                  </a:solidFill>
                  <a:latin typeface="Calibri"/>
                </a:rPr>
                <a:t> Things</a:t>
              </a:r>
              <a:endParaRPr lang="de-DE" sz="1500" b="1" strike="noStrike" spc="-1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7" name="CustomShape 7"/>
            <p:cNvSpPr/>
            <p:nvPr/>
          </p:nvSpPr>
          <p:spPr>
            <a:xfrm>
              <a:off x="2532960" y="4482360"/>
              <a:ext cx="1089720" cy="16941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9280" tIns="89280" rIns="57240" bIns="8892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1" strike="noStrike" spc="-1">
                  <a:solidFill>
                    <a:srgbClr val="FF0000"/>
                  </a:solidFill>
                  <a:latin typeface="Calibri"/>
                </a:rPr>
                <a:t>Spatial Data on the Web</a:t>
              </a:r>
              <a:endParaRPr lang="de-DE" sz="1500" b="0" strike="noStrike" spc="-1">
                <a:latin typeface="Arial"/>
              </a:endParaRPr>
            </a:p>
          </p:txBody>
        </p:sp>
        <p:sp>
          <p:nvSpPr>
            <p:cNvPr id="238" name="CustomShape 8"/>
            <p:cNvSpPr/>
            <p:nvPr/>
          </p:nvSpPr>
          <p:spPr>
            <a:xfrm>
              <a:off x="3714840" y="3771000"/>
              <a:ext cx="3362040" cy="473400"/>
            </a:xfrm>
            <a:prstGeom prst="roundRect">
              <a:avLst>
                <a:gd name="adj" fmla="val 10000"/>
              </a:avLst>
            </a:prstGeom>
            <a:solidFill>
              <a:srgbClr val="0E5CA6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1280" tIns="71280" rIns="57240" bIns="7092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0" strike="noStrike" spc="-1">
                  <a:solidFill>
                    <a:srgbClr val="FFFFFF"/>
                  </a:solidFill>
                  <a:latin typeface="Calibri"/>
                </a:rPr>
                <a:t>Working Groups</a:t>
              </a:r>
              <a:endParaRPr lang="de-DE" sz="1500" b="0" strike="noStrike" spc="-1">
                <a:latin typeface="Arial"/>
              </a:endParaRPr>
            </a:p>
          </p:txBody>
        </p:sp>
        <p:sp>
          <p:nvSpPr>
            <p:cNvPr id="239" name="CustomShape 9"/>
            <p:cNvSpPr/>
            <p:nvPr/>
          </p:nvSpPr>
          <p:spPr>
            <a:xfrm>
              <a:off x="3714840" y="4482360"/>
              <a:ext cx="1089720" cy="16941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9280" tIns="89280" rIns="57240" bIns="8892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0" strike="noStrike" spc="-1" dirty="0">
                  <a:solidFill>
                    <a:srgbClr val="000000"/>
                  </a:solidFill>
                  <a:latin typeface="Calibri"/>
                </a:rPr>
                <a:t>Automotive</a:t>
              </a:r>
              <a:endParaRPr lang="de-DE" sz="1500" b="0" strike="noStrike" spc="-1" dirty="0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de-DE" sz="1200" b="0" strike="noStrike" spc="-1" dirty="0">
                  <a:solidFill>
                    <a:srgbClr val="000000"/>
                  </a:solidFill>
                  <a:latin typeface="Calibri"/>
                </a:rPr>
                <a:t>(V2Building?)</a:t>
              </a:r>
              <a:endParaRPr lang="de-DE" sz="1200" b="0" strike="noStrike" spc="-1" dirty="0">
                <a:latin typeface="Arial"/>
              </a:endParaRPr>
            </a:p>
          </p:txBody>
        </p:sp>
        <p:sp>
          <p:nvSpPr>
            <p:cNvPr id="240" name="CustomShape 10"/>
            <p:cNvSpPr/>
            <p:nvPr/>
          </p:nvSpPr>
          <p:spPr>
            <a:xfrm>
              <a:off x="4851000" y="4482360"/>
              <a:ext cx="1089720" cy="16941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9280" tIns="89280" rIns="57240" bIns="8892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0" strike="noStrike" spc="-1">
                  <a:solidFill>
                    <a:srgbClr val="000000"/>
                  </a:solidFill>
                  <a:latin typeface="Calibri"/>
                </a:rPr>
                <a:t>Data Exchange</a:t>
              </a:r>
              <a:endParaRPr lang="de-DE" sz="1500" b="0" strike="noStrike" spc="-1">
                <a:latin typeface="Arial"/>
              </a:endParaRPr>
            </a:p>
          </p:txBody>
        </p:sp>
        <p:sp>
          <p:nvSpPr>
            <p:cNvPr id="241" name="CustomShape 11"/>
            <p:cNvSpPr/>
            <p:nvPr/>
          </p:nvSpPr>
          <p:spPr>
            <a:xfrm>
              <a:off x="5987160" y="4482360"/>
              <a:ext cx="1089720" cy="16941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9280" tIns="89280" rIns="57240" bIns="8892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1" strike="noStrike" spc="-1">
                  <a:solidFill>
                    <a:srgbClr val="FF0000"/>
                  </a:solidFill>
                  <a:latin typeface="Calibri"/>
                </a:rPr>
                <a:t>Web </a:t>
              </a:r>
              <a:r>
                <a:t/>
              </a:r>
              <a:br/>
              <a:r>
                <a:rPr lang="de-DE" sz="1500" b="1" strike="noStrike" spc="-1">
                  <a:solidFill>
                    <a:srgbClr val="FF0000"/>
                  </a:solidFill>
                  <a:latin typeface="Calibri"/>
                </a:rPr>
                <a:t>of</a:t>
              </a:r>
              <a:r>
                <a:t/>
              </a:r>
              <a:br/>
              <a:r>
                <a:rPr lang="de-DE" sz="1500" b="1" strike="noStrike" spc="-1">
                  <a:solidFill>
                    <a:srgbClr val="FF0000"/>
                  </a:solidFill>
                  <a:latin typeface="Calibri"/>
                </a:rPr>
                <a:t>Things </a:t>
              </a:r>
              <a:endParaRPr lang="de-DE" sz="1500" b="0" strike="noStrike" spc="-1">
                <a:latin typeface="Arial"/>
              </a:endParaRPr>
            </a:p>
          </p:txBody>
        </p:sp>
        <p:sp>
          <p:nvSpPr>
            <p:cNvPr id="242" name="CustomShape 12"/>
            <p:cNvSpPr/>
            <p:nvPr/>
          </p:nvSpPr>
          <p:spPr>
            <a:xfrm>
              <a:off x="7168680" y="3771000"/>
              <a:ext cx="3580560" cy="473400"/>
            </a:xfrm>
            <a:prstGeom prst="roundRect">
              <a:avLst>
                <a:gd name="adj" fmla="val 10000"/>
              </a:avLst>
            </a:prstGeom>
            <a:solidFill>
              <a:srgbClr val="0E5CA6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1280" tIns="71280" rIns="57240" bIns="7092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0" strike="noStrike" spc="-1">
                  <a:solidFill>
                    <a:srgbClr val="FFFFFF"/>
                  </a:solidFill>
                  <a:latin typeface="Calibri"/>
                </a:rPr>
                <a:t>Community Groups</a:t>
              </a:r>
              <a:endParaRPr lang="de-DE" sz="1500" b="0" strike="noStrike" spc="-1">
                <a:latin typeface="Arial"/>
              </a:endParaRPr>
            </a:p>
          </p:txBody>
        </p:sp>
        <p:sp>
          <p:nvSpPr>
            <p:cNvPr id="243" name="CustomShape 13"/>
            <p:cNvSpPr/>
            <p:nvPr/>
          </p:nvSpPr>
          <p:spPr>
            <a:xfrm>
              <a:off x="7168680" y="4482360"/>
              <a:ext cx="1089720" cy="16941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9280" tIns="89280" rIns="57240" bIns="8892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0" strike="noStrike" spc="-1">
                  <a:solidFill>
                    <a:srgbClr val="000000"/>
                  </a:solidFill>
                  <a:latin typeface="Calibri"/>
                </a:rPr>
                <a:t>Schema.org</a:t>
              </a:r>
              <a:endParaRPr lang="de-DE" sz="1500" b="0" strike="noStrike" spc="-1">
                <a:latin typeface="Arial"/>
              </a:endParaRPr>
            </a:p>
          </p:txBody>
        </p:sp>
        <p:sp>
          <p:nvSpPr>
            <p:cNvPr id="244" name="CustomShape 14"/>
            <p:cNvSpPr/>
            <p:nvPr/>
          </p:nvSpPr>
          <p:spPr>
            <a:xfrm>
              <a:off x="8304840" y="4482360"/>
              <a:ext cx="1089720" cy="16941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9280" tIns="89280" rIns="57240" bIns="8892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0" strike="noStrike" spc="-1">
                  <a:solidFill>
                    <a:srgbClr val="000000"/>
                  </a:solidFill>
                  <a:latin typeface="Calibri"/>
                </a:rPr>
                <a:t>Blockchain</a:t>
              </a:r>
              <a:endParaRPr lang="de-DE" sz="1500" b="0" strike="noStrike" spc="-1">
                <a:latin typeface="Arial"/>
              </a:endParaRPr>
            </a:p>
          </p:txBody>
        </p:sp>
        <p:sp>
          <p:nvSpPr>
            <p:cNvPr id="245" name="CustomShape 15"/>
            <p:cNvSpPr/>
            <p:nvPr/>
          </p:nvSpPr>
          <p:spPr>
            <a:xfrm>
              <a:off x="9441000" y="4482360"/>
              <a:ext cx="1308600" cy="16941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5400" tIns="95400" rIns="57240" bIns="9576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de-DE" sz="1500" b="1" strike="noStrike" spc="-1">
                  <a:solidFill>
                    <a:srgbClr val="FF0000"/>
                  </a:solidFill>
                  <a:latin typeface="Calibri"/>
                </a:rPr>
                <a:t>Automotive ontology</a:t>
              </a:r>
              <a:endParaRPr lang="de-DE" sz="1500" b="0" strike="noStrike" spc="-1">
                <a:latin typeface="Arial"/>
              </a:endParaRPr>
            </a:p>
          </p:txBody>
        </p:sp>
      </p:grpSp>
      <p:grpSp>
        <p:nvGrpSpPr>
          <p:cNvPr id="246" name="Group 1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47" name="TextShape 17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72BCDA9-7CF0-4E26-98BD-C8BE31E5A184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11</a:t>
            </a:fld>
            <a:endParaRPr lang="de-DE" sz="2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6172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38960" y="2782800"/>
            <a:ext cx="10648440" cy="1423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6000" b="1" strike="noStrike" cap="all" spc="-1">
                <a:solidFill>
                  <a:srgbClr val="0D5EA2"/>
                </a:solidFill>
                <a:latin typeface="Calibri Light"/>
              </a:rPr>
              <a:t>WHAT WE PRODUCE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2414880" y="4073760"/>
            <a:ext cx="6118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Some of us push their work in the group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7"/>
          <p:cNvPicPr/>
          <p:nvPr/>
        </p:nvPicPr>
        <p:blipFill>
          <a:blip r:embed="rId2"/>
          <a:stretch/>
        </p:blipFill>
        <p:spPr>
          <a:xfrm>
            <a:off x="248040" y="535320"/>
            <a:ext cx="10152360" cy="5906520"/>
          </a:xfrm>
          <a:prstGeom prst="rect">
            <a:avLst/>
          </a:prstGeom>
          <a:ln w="12600">
            <a:solidFill>
              <a:srgbClr val="000000"/>
            </a:solidFill>
            <a:round/>
          </a:ln>
        </p:spPr>
      </p:pic>
      <p:sp>
        <p:nvSpPr>
          <p:cNvPr id="131" name="TextShape 1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3395837-9E64-4ABE-8178-2271DDE24914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13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596200" y="5047200"/>
            <a:ext cx="4984920" cy="16196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Comprehensive use case gathering is conducted across the LBD community, and also wider research and industrial communities (as part of the h2020 SWIMing project)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Used to identify deliverables and their scope in the charter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Currently </a:t>
            </a:r>
            <a:r>
              <a:rPr lang="de-DE" sz="1400" b="1" strike="noStrike" spc="-1">
                <a:solidFill>
                  <a:srgbClr val="0000FF"/>
                </a:solidFill>
                <a:latin typeface="Calibri"/>
              </a:rPr>
              <a:t>54 use cases, 7 requirements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96480" y="1825560"/>
            <a:ext cx="7092360" cy="796680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overview of the structure of the document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    (at </a:t>
            </a:r>
            <a:r>
              <a:rPr lang="de-DE" sz="1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https://w3c-lbd-cg.github.io/lbd/UseCasesAndRequirements/</a:t>
            </a: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 )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6"/>
          <p:cNvPicPr/>
          <p:nvPr/>
        </p:nvPicPr>
        <p:blipFill>
          <a:blip r:embed="rId2"/>
          <a:stretch/>
        </p:blipFill>
        <p:spPr>
          <a:xfrm>
            <a:off x="248040" y="2015640"/>
            <a:ext cx="7180200" cy="524052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2AF1C3E-61E5-4742-8626-E4D490BD5083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14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24804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 dirty="0" smtClean="0">
                <a:solidFill>
                  <a:srgbClr val="0D5EA2"/>
                </a:solidFill>
                <a:latin typeface="Calibri Light"/>
              </a:rPr>
              <a:t>BOT (BUILDING </a:t>
            </a:r>
            <a:r>
              <a:rPr lang="fr-FR" sz="5000" b="1" strike="noStrike" cap="all" spc="-1" dirty="0">
                <a:solidFill>
                  <a:srgbClr val="0D5EA2"/>
                </a:solidFill>
                <a:latin typeface="Calibri Light"/>
              </a:rPr>
              <a:t>TOPOLOGY </a:t>
            </a:r>
            <a:r>
              <a:rPr lang="fr-FR" sz="5000" b="1" strike="noStrike" cap="all" spc="-1" dirty="0" smtClean="0">
                <a:solidFill>
                  <a:srgbClr val="0D5EA2"/>
                </a:solidFill>
                <a:latin typeface="Calibri Light"/>
              </a:rPr>
              <a:t>ONTOLOGY)</a:t>
            </a:r>
            <a:endParaRPr lang="fr-FR" sz="5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290600" y="1646280"/>
            <a:ext cx="8813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overview of the structure of the document (at </a:t>
            </a:r>
            <a:r>
              <a:rPr lang="de-DE" sz="1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https://w3id.org/bot/</a:t>
            </a: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 )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72000" y="6330600"/>
            <a:ext cx="11143800" cy="51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400" b="0" i="1" strike="noStrike" spc="-1" dirty="0" err="1">
                <a:solidFill>
                  <a:srgbClr val="24292E"/>
                </a:solidFill>
                <a:latin typeface="-apple-system"/>
              </a:rPr>
              <a:t>Mads</a:t>
            </a:r>
            <a:r>
              <a:rPr lang="de-DE" sz="1400" b="0" i="1" strike="noStrike" spc="-1" dirty="0">
                <a:solidFill>
                  <a:srgbClr val="24292E"/>
                </a:solidFill>
                <a:latin typeface="-apple-system"/>
              </a:rPr>
              <a:t> Holten Rasmussen, Maxime Lefrançois, Georg Ferdinand Schneider, Pieter </a:t>
            </a:r>
            <a:r>
              <a:rPr lang="de-DE" sz="1400" b="0" i="1" strike="noStrike" spc="-1" dirty="0" err="1">
                <a:solidFill>
                  <a:srgbClr val="24292E"/>
                </a:solidFill>
                <a:latin typeface="-apple-system"/>
              </a:rPr>
              <a:t>Pauwels</a:t>
            </a:r>
            <a:r>
              <a:rPr lang="de-DE" sz="1400" b="0" i="1" strike="noStrike" spc="-1" dirty="0">
                <a:solidFill>
                  <a:srgbClr val="24292E"/>
                </a:solidFill>
                <a:latin typeface="-apple-system"/>
              </a:rPr>
              <a:t> (2020). </a:t>
            </a:r>
            <a:r>
              <a:rPr lang="de-DE" sz="1400" b="0" i="1" u="sng" strike="noStrike" spc="-1" dirty="0">
                <a:solidFill>
                  <a:srgbClr val="0563C1"/>
                </a:solidFill>
                <a:uFillTx/>
                <a:latin typeface="-apple-system"/>
                <a:hlinkClick r:id="rId4"/>
              </a:rPr>
              <a:t>BOT: </a:t>
            </a:r>
            <a:r>
              <a:rPr lang="de-DE" sz="1400" b="0" i="1" u="sng" strike="noStrike" spc="-1" dirty="0" err="1">
                <a:solidFill>
                  <a:srgbClr val="0563C1"/>
                </a:solidFill>
                <a:uFillTx/>
                <a:latin typeface="-apple-system"/>
                <a:hlinkClick r:id="rId4"/>
              </a:rPr>
              <a:t>the</a:t>
            </a:r>
            <a:r>
              <a:rPr lang="de-DE" sz="1400" b="0" i="1" u="sng" strike="noStrike" spc="-1" dirty="0">
                <a:solidFill>
                  <a:srgbClr val="0563C1"/>
                </a:solidFill>
                <a:uFillTx/>
                <a:latin typeface="-apple-system"/>
                <a:hlinkClick r:id="rId4"/>
              </a:rPr>
              <a:t> Building </a:t>
            </a:r>
            <a:r>
              <a:rPr lang="de-DE" sz="1400" b="0" i="1" u="sng" strike="noStrike" spc="-1" dirty="0" err="1">
                <a:solidFill>
                  <a:srgbClr val="0563C1"/>
                </a:solidFill>
                <a:uFillTx/>
                <a:latin typeface="-apple-system"/>
                <a:hlinkClick r:id="rId4"/>
              </a:rPr>
              <a:t>Topology</a:t>
            </a:r>
            <a:r>
              <a:rPr lang="de-DE" sz="1400" b="0" i="1" u="sng" strike="noStrike" spc="-1" dirty="0">
                <a:solidFill>
                  <a:srgbClr val="0563C1"/>
                </a:solidFill>
                <a:uFillTx/>
                <a:latin typeface="-apple-system"/>
                <a:hlinkClick r:id="rId4"/>
              </a:rPr>
              <a:t> </a:t>
            </a:r>
            <a:r>
              <a:rPr lang="de-DE" sz="1400" b="0" i="1" u="sng" strike="noStrike" spc="-1" dirty="0" err="1">
                <a:solidFill>
                  <a:srgbClr val="0563C1"/>
                </a:solidFill>
                <a:uFillTx/>
                <a:latin typeface="-apple-system"/>
                <a:hlinkClick r:id="rId4"/>
              </a:rPr>
              <a:t>Ontology</a:t>
            </a:r>
            <a:r>
              <a:rPr lang="de-DE" sz="1400" b="0" i="1" u="sng" strike="noStrike" spc="-1" dirty="0">
                <a:solidFill>
                  <a:srgbClr val="0563C1"/>
                </a:solidFill>
                <a:uFillTx/>
                <a:latin typeface="-apple-system"/>
                <a:hlinkClick r:id="rId4"/>
              </a:rPr>
              <a:t> </a:t>
            </a:r>
            <a:r>
              <a:rPr lang="de-DE" sz="1400" b="0" i="1" u="sng" strike="noStrike" spc="-1" dirty="0" err="1">
                <a:solidFill>
                  <a:srgbClr val="0563C1"/>
                </a:solidFill>
                <a:uFillTx/>
                <a:latin typeface="-apple-system"/>
                <a:hlinkClick r:id="rId4"/>
              </a:rPr>
              <a:t>of</a:t>
            </a:r>
            <a:r>
              <a:rPr lang="de-DE" sz="1400" b="0" i="1" u="sng" strike="noStrike" spc="-1" dirty="0">
                <a:solidFill>
                  <a:srgbClr val="0563C1"/>
                </a:solidFill>
                <a:uFillTx/>
                <a:latin typeface="-apple-system"/>
                <a:hlinkClick r:id="rId4"/>
              </a:rPr>
              <a:t> </a:t>
            </a:r>
            <a:r>
              <a:rPr lang="de-DE" sz="1400" b="0" i="1" u="sng" strike="noStrike" spc="-1" dirty="0" err="1">
                <a:solidFill>
                  <a:srgbClr val="0563C1"/>
                </a:solidFill>
                <a:uFillTx/>
                <a:latin typeface="-apple-system"/>
                <a:hlinkClick r:id="rId4"/>
              </a:rPr>
              <a:t>the</a:t>
            </a:r>
            <a:r>
              <a:rPr lang="de-DE" sz="1400" b="0" i="1" u="sng" strike="noStrike" spc="-1" dirty="0">
                <a:solidFill>
                  <a:srgbClr val="0563C1"/>
                </a:solidFill>
                <a:uFillTx/>
                <a:latin typeface="-apple-system"/>
                <a:hlinkClick r:id="rId4"/>
              </a:rPr>
              <a:t> W3C </a:t>
            </a:r>
            <a:r>
              <a:rPr lang="de-DE" sz="1400" b="0" i="1" u="sng" strike="noStrike" spc="-1" dirty="0" err="1">
                <a:solidFill>
                  <a:srgbClr val="0563C1"/>
                </a:solidFill>
                <a:uFillTx/>
                <a:latin typeface="-apple-system"/>
                <a:hlinkClick r:id="rId4"/>
              </a:rPr>
              <a:t>Linked</a:t>
            </a:r>
            <a:r>
              <a:rPr lang="de-DE" sz="1400" b="0" i="1" u="sng" strike="noStrike" spc="-1" dirty="0">
                <a:solidFill>
                  <a:srgbClr val="0563C1"/>
                </a:solidFill>
                <a:uFillTx/>
                <a:latin typeface="-apple-system"/>
                <a:hlinkClick r:id="rId4"/>
              </a:rPr>
              <a:t> Building Data Group</a:t>
            </a:r>
            <a:r>
              <a:rPr lang="de-DE" sz="1400" b="0" i="1" strike="noStrike" spc="-1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de-DE" sz="1400" b="0" i="1" strike="noStrike" spc="-1" dirty="0" err="1">
                <a:solidFill>
                  <a:srgbClr val="24292E"/>
                </a:solidFill>
                <a:latin typeface="-apple-system"/>
              </a:rPr>
              <a:t>Semantic</a:t>
            </a:r>
            <a:r>
              <a:rPr lang="de-DE" sz="1400" b="0" i="1" strike="noStrike" spc="-1" dirty="0">
                <a:solidFill>
                  <a:srgbClr val="24292E"/>
                </a:solidFill>
                <a:latin typeface="-apple-system"/>
              </a:rPr>
              <a:t> Web Journal, IOS Press</a:t>
            </a:r>
            <a:endParaRPr lang="de-DE" sz="1400" b="0" strike="noStrike" spc="-1" dirty="0">
              <a:latin typeface="Arial"/>
            </a:endParaRPr>
          </a:p>
        </p:txBody>
      </p:sp>
      <p:pic>
        <p:nvPicPr>
          <p:cNvPr id="7" name="Google Shape;193;p32"/>
          <p:cNvPicPr/>
          <p:nvPr/>
        </p:nvPicPr>
        <p:blipFill>
          <a:blip r:embed="rId5"/>
          <a:stretch/>
        </p:blipFill>
        <p:spPr>
          <a:xfrm>
            <a:off x="8114040" y="2604955"/>
            <a:ext cx="3224520" cy="1833557"/>
          </a:xfrm>
          <a:prstGeom prst="rect">
            <a:avLst/>
          </a:prstGeom>
          <a:ln>
            <a:noFill/>
          </a:ln>
        </p:spPr>
      </p:pic>
      <p:pic>
        <p:nvPicPr>
          <p:cNvPr id="8" name="Google Shape;2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1955" y="4423754"/>
            <a:ext cx="3010045" cy="190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2480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Outgoing links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5A9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B84226"/>
                </a:solidFill>
                <a:latin typeface="Calibri"/>
              </a:rPr>
              <a:t> </a:t>
            </a: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Incoming links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5A9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E5CA6"/>
                </a:solidFill>
                <a:latin typeface="Calibri"/>
              </a:rPr>
              <a:t> </a:t>
            </a: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FE85D86-2CB0-4177-8465-C0146C9F8889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15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24804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 dirty="0" smtClean="0">
                <a:solidFill>
                  <a:srgbClr val="0D5EA2"/>
                </a:solidFill>
                <a:latin typeface="Calibri Light"/>
              </a:rPr>
              <a:t>BOT (BUILDING TOPOLOGY ONTOLOGY)</a:t>
            </a:r>
            <a:endParaRPr lang="fr-FR" sz="5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7367400" y="2259000"/>
            <a:ext cx="36961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“The Building Topology Ontology (BOT) is a simple ontology defining the core concepts of a building.”</a:t>
            </a:r>
            <a:endParaRPr lang="de-DE" sz="1800" b="0" strike="noStrike" spc="-1">
              <a:latin typeface="Arial"/>
            </a:endParaRPr>
          </a:p>
        </p:txBody>
      </p:sp>
      <p:graphicFrame>
        <p:nvGraphicFramePr>
          <p:cNvPr id="13" name="Tableau 10"/>
          <p:cNvGraphicFramePr>
            <a:graphicFrameLocks noGrp="1"/>
          </p:cNvGraphicFramePr>
          <p:nvPr>
            <p:extLst/>
          </p:nvPr>
        </p:nvGraphicFramePr>
        <p:xfrm>
          <a:off x="1078477" y="2320723"/>
          <a:ext cx="6289073" cy="778376"/>
        </p:xfrm>
        <a:graphic>
          <a:graphicData uri="http://schemas.openxmlformats.org/drawingml/2006/table">
            <a:tbl>
              <a:tblPr firstRow="1" bandRow="1"/>
              <a:tblGrid>
                <a:gridCol w="3314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64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200" dirty="0"/>
                        <a:t>BOT Resource URI</a:t>
                      </a:r>
                      <a:endParaRPr lang="fr-FR" sz="1200" b="1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200" dirty="0" err="1"/>
                        <a:t>Predicate</a:t>
                      </a:r>
                      <a:endParaRPr lang="fr-FR" sz="1200" b="1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200" dirty="0" err="1"/>
                        <a:t>Aligned</a:t>
                      </a:r>
                      <a:r>
                        <a:rPr lang="fr-FR" sz="1200" dirty="0"/>
                        <a:t> Resource URI</a:t>
                      </a:r>
                      <a:endParaRPr lang="fr-FR" sz="1200" b="1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100" dirty="0" err="1"/>
                        <a:t>bot:Zone</a:t>
                      </a:r>
                      <a:endParaRPr lang="fr-FR" sz="1100" dirty="0"/>
                    </a:p>
                  </a:txBody>
                  <a:tcPr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100" dirty="0" err="1"/>
                        <a:t>rdfs:subClassOf</a:t>
                      </a:r>
                      <a:endParaRPr lang="fr-FR" sz="1100" dirty="0"/>
                    </a:p>
                  </a:txBody>
                  <a:tcPr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100" dirty="0" err="1"/>
                        <a:t>brick:Location</a:t>
                      </a:r>
                      <a:endParaRPr lang="fr-FR" sz="1100" dirty="0"/>
                    </a:p>
                  </a:txBody>
                  <a:tcPr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100" dirty="0" err="1"/>
                        <a:t>bot:Zone</a:t>
                      </a:r>
                      <a:endParaRPr lang="fr-FR" sz="1100" dirty="0"/>
                    </a:p>
                  </a:txBody>
                  <a:tcPr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100" dirty="0" err="1"/>
                        <a:t>rdfs:subClassOf</a:t>
                      </a:r>
                      <a:endParaRPr lang="fr-FR" sz="1100" dirty="0"/>
                    </a:p>
                  </a:txBody>
                  <a:tcPr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100" dirty="0" err="1"/>
                        <a:t>dogont:Environement</a:t>
                      </a:r>
                      <a:endParaRPr lang="fr-FR" sz="1100" dirty="0"/>
                    </a:p>
                  </a:txBody>
                  <a:tcPr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367549" y="5489356"/>
            <a:ext cx="396044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bot: 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https://w3id.org/bot#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brick: 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https://brickschema.org/schema/1.0.2/Brick#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r>
              <a:rPr lang="fr-FR" sz="1100" dirty="0" err="1">
                <a:solidFill>
                  <a:prstClr val="black"/>
                </a:solidFill>
                <a:latin typeface="Calibri" panose="020F0502020204030204"/>
              </a:rPr>
              <a:t>dogont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http://elite.polito.it/ontologies/dogont.owl#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r>
              <a:rPr lang="fr-FR" sz="1100" dirty="0" err="1">
                <a:solidFill>
                  <a:prstClr val="black"/>
                </a:solidFill>
                <a:latin typeface="Calibri" panose="020F0502020204030204"/>
              </a:rPr>
              <a:t>ifc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http://www.buildingsmart-tech.org/ifcOWL/IFC4_ADD2#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r>
              <a:rPr lang="fr-FR" sz="1100" dirty="0" err="1">
                <a:solidFill>
                  <a:prstClr val="black"/>
                </a:solidFill>
                <a:latin typeface="Calibri" panose="020F0502020204030204"/>
              </a:rPr>
              <a:t>rdfs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http://www.w3.org/2000/01/rdf-schema#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r>
              <a:rPr lang="fr-FR" sz="1100" dirty="0" err="1">
                <a:solidFill>
                  <a:prstClr val="black"/>
                </a:solidFill>
                <a:latin typeface="Calibri" panose="020F0502020204030204"/>
              </a:rPr>
              <a:t>rooms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  <a:hlinkClick r:id="rId8"/>
              </a:rPr>
              <a:t>http://vocab.deri.ie/rooms#</a:t>
            </a:r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r>
              <a:rPr lang="fr-FR" sz="1100" dirty="0">
                <a:solidFill>
                  <a:prstClr val="black"/>
                </a:solidFill>
                <a:latin typeface="Calibri" panose="020F0502020204030204"/>
              </a:rPr>
              <a:t>saref4bldg: </a:t>
            </a:r>
            <a:r>
              <a:rPr lang="es-ES" sz="1100" dirty="0">
                <a:solidFill>
                  <a:prstClr val="black"/>
                </a:solidFill>
                <a:latin typeface="Calibri" panose="020F0502020204030204"/>
                <a:hlinkClick r:id="rId9"/>
              </a:rPr>
              <a:t>https://saref.etsi.org/saref4bldg/</a:t>
            </a:r>
            <a:endParaRPr lang="fr-FR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8" name="Tableau 11"/>
          <p:cNvGraphicFramePr>
            <a:graphicFrameLocks noGrp="1"/>
          </p:cNvGraphicFramePr>
          <p:nvPr>
            <p:extLst/>
          </p:nvPr>
        </p:nvGraphicFramePr>
        <p:xfrm>
          <a:off x="1078478" y="3605770"/>
          <a:ext cx="6289073" cy="3124200"/>
        </p:xfrm>
        <a:graphic>
          <a:graphicData uri="http://schemas.openxmlformats.org/drawingml/2006/table">
            <a:tbl>
              <a:tblPr firstRow="1" bandRow="1"/>
              <a:tblGrid>
                <a:gridCol w="3332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0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200" dirty="0" err="1"/>
                        <a:t>Aligned</a:t>
                      </a:r>
                      <a:r>
                        <a:rPr lang="fr-FR" sz="1200" dirty="0"/>
                        <a:t> Resource URI</a:t>
                      </a:r>
                      <a:endParaRPr lang="fr-FR" sz="12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200" dirty="0" err="1"/>
                        <a:t>Predicate</a:t>
                      </a:r>
                      <a:endParaRPr lang="fr-FR" sz="12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fr-FR" sz="1200" dirty="0"/>
                        <a:t>BOT Resource URI</a:t>
                      </a:r>
                      <a:endParaRPr lang="fr-FR" sz="12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1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brick:Building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dogont:Building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dogont:Flat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ifc:IfcBuilding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rooms:Building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es-ES" sz="1100" dirty="0"/>
                        <a:t>saref4bldg:Building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bot:Building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brick:Equipment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brick:Point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dogont:Controllable</a:t>
                      </a:r>
                      <a:r>
                        <a:rPr lang="fr-FR" sz="1100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dogont:Device</a:t>
                      </a:r>
                      <a:r>
                        <a:rPr lang="fr-FR" sz="1100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dogont:UnControllable</a:t>
                      </a:r>
                      <a:r>
                        <a:rPr lang="fr-FR" sz="1100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dogont:TechnicalSystem</a:t>
                      </a:r>
                      <a:endParaRPr lang="fr-FR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ifc:IfcElement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rooms:Desk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es-ES" sz="1100" dirty="0"/>
                        <a:t>saref4bldg:PhysicalObject, saref4bldg:Sensor, saref4bldg:Actuator, 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bot:Element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ifc:IfcSite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rooms:Site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bot:Site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5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brick:Basement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brick:Outside</a:t>
                      </a:r>
                      <a:r>
                        <a:rPr lang="fr-FR" sz="1100" u="none" strike="noStrike" dirty="0">
                          <a:effectLst/>
                        </a:rPr>
                        <a:t>,</a:t>
                      </a:r>
                      <a:r>
                        <a:rPr lang="fr-FR" sz="1100" u="none" strike="noStrike" baseline="0" dirty="0">
                          <a:effectLst/>
                        </a:rPr>
                        <a:t> </a:t>
                      </a:r>
                      <a:r>
                        <a:rPr lang="fr-FR" sz="1100" u="none" strike="noStrike" dirty="0" err="1">
                          <a:effectLst/>
                        </a:rPr>
                        <a:t>brick:Room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brick:Space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brick:Wing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brick:Zone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dogont:Room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ifc:IfcSpace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rooms:Room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es-ES" sz="1100" dirty="0"/>
                        <a:t>saref4bldg:BuildingSpace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bot:Space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1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brick:Floor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dogont:Storey</a:t>
                      </a:r>
                      <a:r>
                        <a:rPr lang="fr-FR" sz="1100" dirty="0">
                          <a:effectLst/>
                        </a:rPr>
                        <a:t>,</a:t>
                      </a:r>
                      <a:r>
                        <a:rPr lang="fr-FR" sz="1100" baseline="0" dirty="0">
                          <a:effectLst/>
                        </a:rPr>
                        <a:t> </a:t>
                      </a:r>
                      <a:r>
                        <a:rPr lang="fr-FR" sz="1100" u="none" strike="noStrike" dirty="0" err="1">
                          <a:effectLst/>
                        </a:rPr>
                        <a:t>ifc:BuildingStorey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rooms:Floor</a:t>
                      </a:r>
                      <a:r>
                        <a:rPr lang="fr-FR" sz="1100" u="none" strike="noStrike" dirty="0">
                          <a:effectLst/>
                        </a:rPr>
                        <a:t>, </a:t>
                      </a:r>
                      <a:r>
                        <a:rPr lang="fr-FR" sz="1100" u="none" strike="noStrike" dirty="0" err="1">
                          <a:effectLst/>
                        </a:rPr>
                        <a:t>rooms:FloorSection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bot:Storey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dogont:BuildingEnvironement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rdfs:subClassOf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bot:Zone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brick:contains</a:t>
                      </a:r>
                      <a:r>
                        <a:rPr lang="fr-FR" sz="1100" u="none" strike="noStrike" dirty="0">
                          <a:effectLst/>
                        </a:rPr>
                        <a:t>, saref4bldg:contains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rdfs:subPropertyOf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u="none" strike="noStrike" dirty="0" err="1">
                          <a:effectLst/>
                        </a:rPr>
                        <a:t>bot:containsElement</a:t>
                      </a:r>
                      <a:endParaRPr lang="fr-FR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dogont:hasWallOpening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rdfs:subPropertyOf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bot:hosts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2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rooms:contains</a:t>
                      </a:r>
                      <a:r>
                        <a:rPr lang="fr-FR" sz="1100" dirty="0">
                          <a:effectLst/>
                        </a:rPr>
                        <a:t>, </a:t>
                      </a:r>
                      <a:r>
                        <a:rPr lang="es-ES" sz="1100" dirty="0"/>
                        <a:t>saref4bldg:hasSpace 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rdfs:subPropertyOf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bot:containsZone</a:t>
                      </a:r>
                      <a:endParaRPr lang="fr-FR" sz="1100" dirty="0">
                        <a:effectLst/>
                        <a:latin typeface="+mn-lt"/>
                      </a:endParaRPr>
                    </a:p>
                  </a:txBody>
                  <a:tcPr marL="63500" marR="6350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5085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41CD46B-47B9-49D3-8FD0-EDC1CA29F664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16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24804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4400" b="1" strike="noStrike" cap="all" spc="-1" dirty="0" smtClean="0">
                <a:solidFill>
                  <a:srgbClr val="0D5EA2"/>
                </a:solidFill>
                <a:latin typeface="Calibri Light"/>
              </a:rPr>
              <a:t>BOT (BUILDING TOPOLOGY ONTOLOGY)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248040" y="1825560"/>
            <a:ext cx="709236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96880" indent="-456840">
              <a:lnSpc>
                <a:spcPct val="120000"/>
              </a:lnSpc>
              <a:spcBef>
                <a:spcPts val="799"/>
              </a:spcBef>
              <a:buClr>
                <a:srgbClr val="005A9C"/>
              </a:buClr>
              <a:buFont typeface="Arial"/>
              <a:buChar char="•"/>
            </a:pPr>
            <a:r>
              <a:rPr lang="fr-FR" b="0" strike="noStrike" spc="-1" dirty="0" smtClean="0">
                <a:solidFill>
                  <a:srgbClr val="000000"/>
                </a:solidFill>
              </a:rPr>
              <a:t>Simple </a:t>
            </a:r>
            <a:r>
              <a:rPr lang="fr-FR" b="0" strike="noStrike" spc="-1" dirty="0" err="1" smtClean="0">
                <a:solidFill>
                  <a:srgbClr val="000000"/>
                </a:solidFill>
              </a:rPr>
              <a:t>geolocation</a:t>
            </a:r>
            <a:endParaRPr lang="fr-FR" b="0" strike="noStrike" spc="-1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799"/>
              </a:spcBef>
            </a:pPr>
            <a:r>
              <a:rPr lang="fr-FR" b="0" strike="noStrike" spc="-1" dirty="0" smtClean="0">
                <a:solidFill>
                  <a:srgbClr val="FF0000"/>
                </a:solidFill>
              </a:rPr>
              <a:t>	</a:t>
            </a:r>
            <a:r>
              <a:rPr lang="fr-FR" b="0" strike="noStrike" spc="-1" dirty="0" err="1" smtClean="0">
                <a:solidFill>
                  <a:srgbClr val="FF0000"/>
                </a:solidFill>
              </a:rPr>
              <a:t>bot:hasZeroPoint</a:t>
            </a:r>
            <a:r>
              <a:rPr lang="fr-FR" b="0" strike="noStrike" spc="-1" dirty="0" smtClean="0">
                <a:solidFill>
                  <a:srgbClr val="000000"/>
                </a:solidFill>
              </a:rPr>
              <a:t> links to wsg84:Point</a:t>
            </a:r>
            <a:endParaRPr lang="fr-FR" b="0" strike="noStrike" spc="-1" dirty="0">
              <a:solidFill>
                <a:srgbClr val="000000"/>
              </a:solidFill>
            </a:endParaRPr>
          </a:p>
          <a:p>
            <a:pPr marL="457200" indent="-317160">
              <a:lnSpc>
                <a:spcPct val="120000"/>
              </a:lnSpc>
              <a:spcBef>
                <a:spcPts val="799"/>
              </a:spcBef>
              <a:buClr>
                <a:srgbClr val="005A9C"/>
              </a:buClr>
              <a:buFont typeface="Arial"/>
              <a:buChar char="•"/>
            </a:pPr>
            <a:r>
              <a:rPr lang="fr-FR" b="0" strike="noStrike" spc="-1" dirty="0" smtClean="0">
                <a:solidFill>
                  <a:srgbClr val="000000"/>
                </a:solidFill>
              </a:rPr>
              <a:t>2D </a:t>
            </a:r>
            <a:r>
              <a:rPr lang="fr-FR" b="0" strike="noStrike" spc="-1" dirty="0" err="1">
                <a:solidFill>
                  <a:srgbClr val="000000"/>
                </a:solidFill>
              </a:rPr>
              <a:t>geospatial</a:t>
            </a:r>
            <a:r>
              <a:rPr lang="fr-FR" b="0" strike="noStrike" spc="-1" dirty="0">
                <a:solidFill>
                  <a:srgbClr val="000000"/>
                </a:solidFill>
              </a:rPr>
              <a:t> data</a:t>
            </a:r>
          </a:p>
          <a:p>
            <a:pPr marL="914400">
              <a:lnSpc>
                <a:spcPct val="120000"/>
              </a:lnSpc>
              <a:spcBef>
                <a:spcPts val="799"/>
              </a:spcBef>
            </a:pPr>
            <a:r>
              <a:rPr lang="fr-FR" b="0" strike="noStrike" spc="-1" dirty="0" err="1">
                <a:solidFill>
                  <a:srgbClr val="FF0000"/>
                </a:solidFill>
              </a:rPr>
              <a:t>bot:Building</a:t>
            </a:r>
            <a:r>
              <a:rPr lang="fr-FR" b="0" strike="noStrike" spc="-1" dirty="0">
                <a:solidFill>
                  <a:srgbClr val="FF0000"/>
                </a:solidFill>
              </a:rPr>
              <a:t> </a:t>
            </a:r>
            <a:r>
              <a:rPr lang="fr-FR" b="0" strike="noStrike" spc="-1" dirty="0" err="1">
                <a:solidFill>
                  <a:srgbClr val="FF0000"/>
                </a:solidFill>
              </a:rPr>
              <a:t>is</a:t>
            </a:r>
            <a:r>
              <a:rPr lang="fr-FR" b="0" strike="noStrike" spc="-1" dirty="0">
                <a:solidFill>
                  <a:srgbClr val="FF0000"/>
                </a:solidFill>
              </a:rPr>
              <a:t> a </a:t>
            </a:r>
            <a:r>
              <a:rPr lang="fr-FR" b="0" strike="noStrike" spc="-1" dirty="0" err="1">
                <a:solidFill>
                  <a:srgbClr val="FF0000"/>
                </a:solidFill>
              </a:rPr>
              <a:t>subclass</a:t>
            </a:r>
            <a:r>
              <a:rPr lang="fr-FR" b="0" strike="noStrike" spc="-1" dirty="0">
                <a:solidFill>
                  <a:srgbClr val="FF0000"/>
                </a:solidFill>
              </a:rPr>
              <a:t> of </a:t>
            </a:r>
            <a:r>
              <a:rPr lang="fr-FR" b="0" strike="noStrike" spc="-1" dirty="0" err="1">
                <a:solidFill>
                  <a:srgbClr val="FF0000"/>
                </a:solidFill>
              </a:rPr>
              <a:t>geo:Feature</a:t>
            </a:r>
            <a:r>
              <a:rPr lang="fr-FR" b="0" strike="noStrike" spc="-1" dirty="0">
                <a:solidFill>
                  <a:srgbClr val="000000"/>
                </a:solidFill>
              </a:rPr>
              <a:t>, and </a:t>
            </a:r>
            <a:r>
              <a:rPr lang="fr-FR" b="0" strike="noStrike" spc="-1" dirty="0" err="1">
                <a:solidFill>
                  <a:srgbClr val="000000"/>
                </a:solidFill>
              </a:rPr>
              <a:t>can</a:t>
            </a:r>
            <a:r>
              <a:rPr lang="fr-FR" b="0" strike="noStrike" spc="-1" dirty="0">
                <a:solidFill>
                  <a:srgbClr val="000000"/>
                </a:solidFill>
              </a:rPr>
              <a:t> have </a:t>
            </a:r>
            <a:r>
              <a:rPr lang="fr-FR" b="0" strike="noStrike" spc="-1" dirty="0" err="1">
                <a:solidFill>
                  <a:srgbClr val="000000"/>
                </a:solidFill>
              </a:rPr>
              <a:t>geometry</a:t>
            </a:r>
            <a:r>
              <a:rPr lang="fr-FR" b="0" strike="noStrike" spc="-1" dirty="0">
                <a:solidFill>
                  <a:srgbClr val="000000"/>
                </a:solidFill>
              </a:rPr>
              <a:t>, </a:t>
            </a:r>
            <a:r>
              <a:rPr lang="fr-FR" b="0" strike="noStrike" spc="-1" dirty="0" err="1">
                <a:solidFill>
                  <a:srgbClr val="000000"/>
                </a:solidFill>
              </a:rPr>
              <a:t>which</a:t>
            </a:r>
            <a:r>
              <a:rPr lang="fr-FR" b="0" strike="noStrike" spc="-1" dirty="0">
                <a:solidFill>
                  <a:srgbClr val="000000"/>
                </a:solidFill>
              </a:rPr>
              <a:t> </a:t>
            </a:r>
            <a:r>
              <a:rPr lang="fr-FR" b="0" strike="noStrike" spc="-1" dirty="0" err="1">
                <a:solidFill>
                  <a:srgbClr val="000000"/>
                </a:solidFill>
              </a:rPr>
              <a:t>can</a:t>
            </a:r>
            <a:r>
              <a:rPr lang="fr-FR" b="0" strike="noStrike" spc="-1" dirty="0">
                <a:solidFill>
                  <a:srgbClr val="000000"/>
                </a:solidFill>
              </a:rPr>
              <a:t> </a:t>
            </a:r>
            <a:r>
              <a:rPr lang="fr-FR" b="0" strike="noStrike" spc="-1" dirty="0" err="1">
                <a:solidFill>
                  <a:srgbClr val="000000"/>
                </a:solidFill>
              </a:rPr>
              <a:t>be</a:t>
            </a:r>
            <a:r>
              <a:rPr lang="fr-FR" b="0" strike="noStrike" spc="-1" dirty="0">
                <a:solidFill>
                  <a:srgbClr val="000000"/>
                </a:solidFill>
              </a:rPr>
              <a:t> </a:t>
            </a:r>
            <a:r>
              <a:rPr lang="fr-FR" b="0" strike="noStrike" spc="-1" dirty="0" err="1">
                <a:solidFill>
                  <a:srgbClr val="000000"/>
                </a:solidFill>
              </a:rPr>
              <a:t>expressed</a:t>
            </a:r>
            <a:r>
              <a:rPr lang="fr-FR" b="0" strike="noStrike" spc="-1" dirty="0">
                <a:solidFill>
                  <a:srgbClr val="000000"/>
                </a:solidFill>
              </a:rPr>
              <a:t> as </a:t>
            </a:r>
            <a:r>
              <a:rPr lang="fr-FR" b="0" strike="noStrike" spc="-1" dirty="0" err="1">
                <a:solidFill>
                  <a:srgbClr val="000000"/>
                </a:solidFill>
              </a:rPr>
              <a:t>GeoSPARQL</a:t>
            </a:r>
            <a:r>
              <a:rPr lang="fr-FR" b="0" strike="noStrike" spc="-1" dirty="0">
                <a:solidFill>
                  <a:srgbClr val="000000"/>
                </a:solidFill>
              </a:rPr>
              <a:t> WKT. </a:t>
            </a:r>
          </a:p>
          <a:p>
            <a:pPr marL="457200" indent="-317160">
              <a:lnSpc>
                <a:spcPct val="12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fr-FR" b="0" strike="noStrike" spc="-1" dirty="0" smtClean="0">
                <a:solidFill>
                  <a:srgbClr val="000000"/>
                </a:solidFill>
              </a:rPr>
              <a:t>3D </a:t>
            </a:r>
            <a:r>
              <a:rPr lang="fr-FR" b="0" strike="noStrike" spc="-1" dirty="0" err="1">
                <a:solidFill>
                  <a:srgbClr val="000000"/>
                </a:solidFill>
              </a:rPr>
              <a:t>geometry</a:t>
            </a:r>
            <a:endParaRPr lang="fr-FR" b="0" strike="noStrike" spc="-1" dirty="0">
              <a:solidFill>
                <a:srgbClr val="000000"/>
              </a:solidFill>
            </a:endParaRPr>
          </a:p>
          <a:p>
            <a:pPr marL="914400">
              <a:lnSpc>
                <a:spcPct val="120000"/>
              </a:lnSpc>
              <a:spcBef>
                <a:spcPts val="499"/>
              </a:spcBef>
            </a:pPr>
            <a:r>
              <a:rPr lang="fr-FR" b="0" strike="noStrike" spc="-1" dirty="0">
                <a:solidFill>
                  <a:srgbClr val="FF0000"/>
                </a:solidFill>
              </a:rPr>
              <a:t>bot:hasSimple3DModel </a:t>
            </a:r>
            <a:r>
              <a:rPr lang="fr-FR" b="0" strike="noStrike" spc="-1" dirty="0">
                <a:solidFill>
                  <a:srgbClr val="000000"/>
                </a:solidFill>
              </a:rPr>
              <a:t>links to a </a:t>
            </a:r>
            <a:r>
              <a:rPr lang="fr-FR" b="0" strike="noStrike" spc="-1" dirty="0" err="1">
                <a:solidFill>
                  <a:srgbClr val="000000"/>
                </a:solidFill>
              </a:rPr>
              <a:t>literal</a:t>
            </a:r>
            <a:r>
              <a:rPr lang="fr-FR" b="0" strike="noStrike" spc="-1" dirty="0">
                <a:solidFill>
                  <a:srgbClr val="000000"/>
                </a:solidFill>
              </a:rPr>
              <a:t> </a:t>
            </a:r>
            <a:r>
              <a:rPr lang="fr-FR" b="0" strike="noStrike" spc="-1" dirty="0" err="1">
                <a:solidFill>
                  <a:srgbClr val="000000"/>
                </a:solidFill>
              </a:rPr>
              <a:t>that</a:t>
            </a:r>
            <a:r>
              <a:rPr lang="fr-FR" b="0" strike="noStrike" spc="-1" dirty="0">
                <a:solidFill>
                  <a:srgbClr val="000000"/>
                </a:solidFill>
              </a:rPr>
              <a:t> encodes 3D </a:t>
            </a:r>
            <a:r>
              <a:rPr lang="fr-FR" b="0" strike="noStrike" spc="-1" dirty="0" err="1">
                <a:solidFill>
                  <a:srgbClr val="000000"/>
                </a:solidFill>
              </a:rPr>
              <a:t>geometry</a:t>
            </a:r>
            <a:r>
              <a:rPr lang="fr-FR" b="0" strike="noStrike" spc="-1" dirty="0">
                <a:solidFill>
                  <a:srgbClr val="000000"/>
                </a:solidFill>
              </a:rPr>
              <a:t> (</a:t>
            </a:r>
            <a:r>
              <a:rPr lang="fr-FR" b="0" strike="noStrike" spc="-1" dirty="0" err="1">
                <a:solidFill>
                  <a:srgbClr val="000000"/>
                </a:solidFill>
              </a:rPr>
              <a:t>e.g</a:t>
            </a:r>
            <a:r>
              <a:rPr lang="fr-FR" b="0" strike="noStrike" spc="-1" dirty="0">
                <a:solidFill>
                  <a:srgbClr val="000000"/>
                </a:solidFill>
              </a:rPr>
              <a:t>., OBJ model)</a:t>
            </a:r>
            <a:r>
              <a:rPr sz="1200" dirty="0"/>
              <a:t/>
            </a:r>
            <a:br>
              <a:rPr sz="1200" dirty="0"/>
            </a:br>
            <a:r>
              <a:rPr lang="fr-FR" b="0" strike="noStrike" spc="-1" dirty="0">
                <a:solidFill>
                  <a:srgbClr val="FF0000"/>
                </a:solidFill>
              </a:rPr>
              <a:t>bot:has3DModel</a:t>
            </a:r>
            <a:r>
              <a:rPr lang="fr-FR" b="0" strike="noStrike" spc="-1" dirty="0">
                <a:solidFill>
                  <a:srgbClr val="000000"/>
                </a:solidFill>
              </a:rPr>
              <a:t> links to a </a:t>
            </a:r>
            <a:r>
              <a:rPr lang="fr-FR" b="0" strike="noStrike" spc="-1" dirty="0" err="1" smtClean="0">
                <a:solidFill>
                  <a:srgbClr val="000000"/>
                </a:solidFill>
              </a:rPr>
              <a:t>resource</a:t>
            </a:r>
            <a:r>
              <a:rPr lang="fr-FR" b="0" strike="noStrike" spc="-1" dirty="0" smtClean="0">
                <a:solidFill>
                  <a:srgbClr val="000000"/>
                </a:solidFill>
              </a:rPr>
              <a:t> </a:t>
            </a:r>
            <a:r>
              <a:rPr lang="fr-FR" b="0" strike="noStrike" spc="-1" dirty="0" err="1" smtClean="0">
                <a:solidFill>
                  <a:srgbClr val="000000"/>
                </a:solidFill>
              </a:rPr>
              <a:t>that</a:t>
            </a:r>
            <a:r>
              <a:rPr lang="fr-FR" b="0" strike="noStrike" spc="-1" dirty="0" smtClean="0">
                <a:solidFill>
                  <a:srgbClr val="000000"/>
                </a:solidFill>
              </a:rPr>
              <a:t> </a:t>
            </a:r>
            <a:r>
              <a:rPr lang="fr-FR" b="0" strike="noStrike" spc="-1" dirty="0" err="1" smtClean="0">
                <a:solidFill>
                  <a:srgbClr val="000000"/>
                </a:solidFill>
              </a:rPr>
              <a:t>further</a:t>
            </a:r>
            <a:r>
              <a:rPr lang="fr-FR" b="0" strike="noStrike" spc="-1" dirty="0" smtClean="0">
                <a:solidFill>
                  <a:srgbClr val="000000"/>
                </a:solidFill>
              </a:rPr>
              <a:t> </a:t>
            </a:r>
            <a:r>
              <a:rPr lang="fr-FR" b="0" strike="noStrike" spc="-1" dirty="0" err="1">
                <a:solidFill>
                  <a:srgbClr val="000000"/>
                </a:solidFill>
              </a:rPr>
              <a:t>describes</a:t>
            </a:r>
            <a:r>
              <a:rPr lang="fr-FR" b="0" strike="noStrike" spc="-1" dirty="0">
                <a:solidFill>
                  <a:srgbClr val="000000"/>
                </a:solidFill>
              </a:rPr>
              <a:t> the 3D </a:t>
            </a:r>
            <a:r>
              <a:rPr lang="fr-FR" b="0" strike="noStrike" spc="-1" dirty="0" err="1">
                <a:solidFill>
                  <a:srgbClr val="000000"/>
                </a:solidFill>
              </a:rPr>
              <a:t>geometry</a:t>
            </a:r>
            <a:r>
              <a:rPr lang="fr-FR" b="0" strike="noStrike" spc="-1" dirty="0">
                <a:solidFill>
                  <a:srgbClr val="000000"/>
                </a:solidFill>
              </a:rPr>
              <a:t> </a:t>
            </a:r>
            <a:r>
              <a:rPr lang="fr-FR" b="0" strike="noStrike" spc="-1" dirty="0" err="1">
                <a:solidFill>
                  <a:srgbClr val="000000"/>
                </a:solidFill>
              </a:rPr>
              <a:t>with</a:t>
            </a:r>
            <a:r>
              <a:rPr lang="fr-FR" b="0" strike="noStrike" spc="-1" dirty="0">
                <a:solidFill>
                  <a:srgbClr val="000000"/>
                </a:solidFill>
              </a:rPr>
              <a:t> </a:t>
            </a:r>
            <a:r>
              <a:rPr lang="fr-FR" b="0" strike="noStrike" spc="-1" dirty="0" err="1">
                <a:solidFill>
                  <a:srgbClr val="000000"/>
                </a:solidFill>
              </a:rPr>
              <a:t>another</a:t>
            </a:r>
            <a:r>
              <a:rPr lang="fr-FR" b="0" strike="noStrike" spc="-1" dirty="0">
                <a:solidFill>
                  <a:srgbClr val="000000"/>
                </a:solidFill>
              </a:rPr>
              <a:t> </a:t>
            </a:r>
            <a:r>
              <a:rPr lang="fr-FR" b="0" strike="noStrike" spc="-1" dirty="0" err="1">
                <a:solidFill>
                  <a:srgbClr val="000000"/>
                </a:solidFill>
              </a:rPr>
              <a:t>vocabulary</a:t>
            </a:r>
            <a:r>
              <a:rPr lang="fr-FR" b="0" strike="noStrike" spc="-1" dirty="0">
                <a:solidFill>
                  <a:srgbClr val="000000"/>
                </a:solidFill>
              </a:rPr>
              <a:t> (</a:t>
            </a:r>
            <a:r>
              <a:rPr lang="fr-FR" b="0" strike="noStrike" spc="-1" dirty="0" err="1">
                <a:solidFill>
                  <a:srgbClr val="000000"/>
                </a:solidFill>
              </a:rPr>
              <a:t>e.g</a:t>
            </a:r>
            <a:r>
              <a:rPr lang="fr-FR" b="0" strike="noStrike" spc="-1" dirty="0">
                <a:solidFill>
                  <a:srgbClr val="000000"/>
                </a:solidFill>
              </a:rPr>
              <a:t>., the </a:t>
            </a:r>
            <a:r>
              <a:rPr lang="fr-FR" b="0" strike="noStrike" spc="-1" dirty="0" err="1">
                <a:solidFill>
                  <a:srgbClr val="000000"/>
                </a:solidFill>
              </a:rPr>
              <a:t>Geom</a:t>
            </a:r>
            <a:r>
              <a:rPr lang="fr-FR" b="0" strike="noStrike" spc="-1" dirty="0">
                <a:solidFill>
                  <a:srgbClr val="000000"/>
                </a:solidFill>
              </a:rPr>
              <a:t> </a:t>
            </a:r>
            <a:r>
              <a:rPr lang="fr-FR" b="0" strike="noStrike" spc="-1" dirty="0" err="1">
                <a:solidFill>
                  <a:srgbClr val="000000"/>
                </a:solidFill>
              </a:rPr>
              <a:t>ontology</a:t>
            </a:r>
            <a:r>
              <a:rPr lang="fr-FR" b="0" strike="noStrike" spc="-1" dirty="0">
                <a:solidFill>
                  <a:srgbClr val="000000"/>
                </a:solidFill>
              </a:rPr>
              <a:t> - </a:t>
            </a:r>
            <a:r>
              <a:rPr lang="fr-FR" b="0" u="sng" strike="noStrike" spc="-1" dirty="0">
                <a:solidFill>
                  <a:srgbClr val="0563C1"/>
                </a:solidFill>
                <a:uFillTx/>
                <a:hlinkClick r:id="rId2"/>
              </a:rPr>
              <a:t>http://rdf.bg/geometry.ttl</a:t>
            </a:r>
            <a:r>
              <a:rPr lang="fr-FR" b="0" strike="noStrike" spc="-1" dirty="0">
                <a:solidFill>
                  <a:srgbClr val="000000"/>
                </a:solidFill>
              </a:rPr>
              <a:t> </a:t>
            </a:r>
            <a:r>
              <a:rPr lang="fr-FR" b="0" strike="noStrike" spc="-1" dirty="0" smtClean="0">
                <a:solidFill>
                  <a:srgbClr val="000000"/>
                </a:solidFill>
              </a:rPr>
              <a:t>)</a:t>
            </a:r>
            <a:endParaRPr lang="fr-FR" b="0" strike="noStrike" spc="-1" dirty="0">
              <a:solidFill>
                <a:srgbClr val="000000"/>
              </a:solidFill>
            </a:endParaRPr>
          </a:p>
        </p:txBody>
      </p:sp>
      <p:pic>
        <p:nvPicPr>
          <p:cNvPr id="214" name="Google Shape;386;p57"/>
          <p:cNvPicPr/>
          <p:nvPr/>
        </p:nvPicPr>
        <p:blipFill>
          <a:blip r:embed="rId3"/>
          <a:stretch/>
        </p:blipFill>
        <p:spPr>
          <a:xfrm>
            <a:off x="8900100" y="3190710"/>
            <a:ext cx="3025200" cy="1412852"/>
          </a:xfrm>
          <a:prstGeom prst="rect">
            <a:avLst/>
          </a:prstGeom>
          <a:ln w="15840">
            <a:solidFill>
              <a:schemeClr val="tx1"/>
            </a:solidFill>
            <a:round/>
          </a:ln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451C7DF-BF30-4840-8F29-64DA7625A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577"/>
          <a:stretch/>
        </p:blipFill>
        <p:spPr>
          <a:xfrm>
            <a:off x="8949624" y="1226807"/>
            <a:ext cx="2926153" cy="1822934"/>
          </a:xfrm>
          <a:prstGeom prst="rect">
            <a:avLst/>
          </a:prstGeom>
        </p:spPr>
      </p:pic>
      <p:pic>
        <p:nvPicPr>
          <p:cNvPr id="12" name="Google Shape;410;p6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095" y="4769931"/>
            <a:ext cx="2827211" cy="183119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cxnSp>
        <p:nvCxnSpPr>
          <p:cNvPr id="3" name="Straight Connector 2"/>
          <p:cNvCxnSpPr/>
          <p:nvPr/>
        </p:nvCxnSpPr>
        <p:spPr>
          <a:xfrm flipV="1">
            <a:off x="7339838" y="2235200"/>
            <a:ext cx="1385062" cy="955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77000" y="3897136"/>
            <a:ext cx="1447900" cy="706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39838" y="5262286"/>
            <a:ext cx="1385062" cy="423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3542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138960" y="3278160"/>
            <a:ext cx="11735540" cy="1423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6000" b="1" strike="noStrike" cap="all" spc="-1" dirty="0" err="1" smtClean="0">
                <a:solidFill>
                  <a:srgbClr val="0D5EA2"/>
                </a:solidFill>
                <a:latin typeface="Calibri Light"/>
              </a:rPr>
              <a:t>Some</a:t>
            </a:r>
            <a:r>
              <a:rPr lang="fr-FR" sz="6000" b="1" strike="noStrike" cap="all" spc="-1" dirty="0" smtClean="0">
                <a:solidFill>
                  <a:srgbClr val="0D5EA2"/>
                </a:solidFill>
                <a:latin typeface="Calibri Light"/>
              </a:rPr>
              <a:t> </a:t>
            </a:r>
            <a:r>
              <a:rPr lang="fr-FR" sz="6000" b="1" strike="noStrike" cap="all" spc="-1" dirty="0" err="1" smtClean="0">
                <a:solidFill>
                  <a:srgbClr val="0D5EA2"/>
                </a:solidFill>
                <a:latin typeface="Calibri Light"/>
              </a:rPr>
              <a:t>Implementations</a:t>
            </a:r>
            <a:r>
              <a:rPr lang="fr-FR" sz="6000" b="1" strike="noStrike" cap="all" spc="-1" dirty="0" smtClean="0">
                <a:solidFill>
                  <a:srgbClr val="0D5EA2"/>
                </a:solidFill>
                <a:latin typeface="Calibri Light"/>
              </a:rPr>
              <a:t> </a:t>
            </a:r>
            <a:r>
              <a:rPr lang="fr-FR" sz="6000" b="1" strike="noStrike" cap="all" spc="-1" dirty="0">
                <a:solidFill>
                  <a:srgbClr val="0D5EA2"/>
                </a:solidFill>
                <a:latin typeface="Calibri Light"/>
              </a:rPr>
              <a:t>and Tools</a:t>
            </a:r>
            <a:endParaRPr lang="fr-FR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-241200" y="4569120"/>
            <a:ext cx="7403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What our community members built</a:t>
            </a:r>
            <a:endParaRPr lang="de-DE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86958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ECF6F54-06A6-4B68-9D74-D31867E84925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18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24804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>
                <a:solidFill>
                  <a:srgbClr val="0D5EA2"/>
                </a:solidFill>
                <a:latin typeface="Calibri Light"/>
              </a:rPr>
              <a:t>BOT + SOSA + geometry</a:t>
            </a:r>
            <a:endParaRPr lang="fr-FR" sz="5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0" name="Picture 1"/>
          <p:cNvPicPr/>
          <p:nvPr/>
        </p:nvPicPr>
        <p:blipFill>
          <a:blip r:embed="rId2"/>
          <a:stretch/>
        </p:blipFill>
        <p:spPr>
          <a:xfrm>
            <a:off x="7773480" y="4393440"/>
            <a:ext cx="2989440" cy="2108160"/>
          </a:xfrm>
          <a:prstGeom prst="rect">
            <a:avLst/>
          </a:prstGeom>
          <a:ln>
            <a:noFill/>
          </a:ln>
        </p:spPr>
      </p:pic>
      <p:sp>
        <p:nvSpPr>
          <p:cNvPr id="271" name="CustomShape 3"/>
          <p:cNvSpPr/>
          <p:nvPr/>
        </p:nvSpPr>
        <p:spPr>
          <a:xfrm>
            <a:off x="438120" y="6132600"/>
            <a:ext cx="3821760" cy="36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u="sng" strike="noStrike" spc="-1">
                <a:solidFill>
                  <a:srgbClr val="0563C1"/>
                </a:solidFill>
                <a:uFillTx/>
                <a:latin typeface="Verdana"/>
                <a:hlinkClick r:id="rId3"/>
              </a:rPr>
              <a:t>https://youtu.be/P_38gIvrbmg</a:t>
            </a:r>
            <a:r>
              <a:rPr lang="de-DE" sz="1800" b="0" strike="noStrike" spc="-1">
                <a:solidFill>
                  <a:srgbClr val="65625F"/>
                </a:solidFill>
                <a:latin typeface="Verdana"/>
              </a:rPr>
              <a:t> 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72" name="Picture 6"/>
          <p:cNvPicPr/>
          <p:nvPr/>
        </p:nvPicPr>
        <p:blipFill>
          <a:blip r:embed="rId4"/>
          <a:stretch/>
        </p:blipFill>
        <p:spPr>
          <a:xfrm>
            <a:off x="131760" y="1814400"/>
            <a:ext cx="5934960" cy="3075480"/>
          </a:xfrm>
          <a:prstGeom prst="rect">
            <a:avLst/>
          </a:prstGeom>
          <a:ln>
            <a:noFill/>
          </a:ln>
        </p:spPr>
      </p:pic>
      <p:pic>
        <p:nvPicPr>
          <p:cNvPr id="273" name="Picture 8"/>
          <p:cNvPicPr/>
          <p:nvPr/>
        </p:nvPicPr>
        <p:blipFill>
          <a:blip r:embed="rId5"/>
          <a:stretch/>
        </p:blipFill>
        <p:spPr>
          <a:xfrm>
            <a:off x="6212160" y="1814400"/>
            <a:ext cx="5848920" cy="3070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225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C674C17-3B30-4704-A078-E394C38816D5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19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24804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>
                <a:solidFill>
                  <a:srgbClr val="0D5EA2"/>
                </a:solidFill>
                <a:latin typeface="Calibri Light"/>
              </a:rPr>
              <a:t>IFCtoLBD converter</a:t>
            </a:r>
            <a:endParaRPr lang="fr-FR" sz="5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265680" y="639792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https://github.com/jyrkioraskari/IFCtoLBD</a:t>
            </a:r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de-DE" sz="1800" b="0" strike="noStrike" spc="-1">
              <a:latin typeface="Arial"/>
            </a:endParaRPr>
          </a:p>
        </p:txBody>
      </p:sp>
      <p:pic>
        <p:nvPicPr>
          <p:cNvPr id="277" name="Picture 10"/>
          <p:cNvPicPr/>
          <p:nvPr/>
        </p:nvPicPr>
        <p:blipFill>
          <a:blip r:embed="rId3"/>
          <a:stretch/>
        </p:blipFill>
        <p:spPr>
          <a:xfrm>
            <a:off x="265680" y="1456920"/>
            <a:ext cx="5344920" cy="2266200"/>
          </a:xfrm>
          <a:prstGeom prst="rect">
            <a:avLst/>
          </a:prstGeom>
          <a:ln>
            <a:noFill/>
          </a:ln>
        </p:spPr>
      </p:pic>
      <p:pic>
        <p:nvPicPr>
          <p:cNvPr id="278" name="Picture 11"/>
          <p:cNvPicPr/>
          <p:nvPr/>
        </p:nvPicPr>
        <p:blipFill>
          <a:blip r:embed="rId4"/>
          <a:stretch/>
        </p:blipFill>
        <p:spPr>
          <a:xfrm>
            <a:off x="5727600" y="2048760"/>
            <a:ext cx="5035680" cy="3348720"/>
          </a:xfrm>
          <a:prstGeom prst="rect">
            <a:avLst/>
          </a:prstGeom>
          <a:ln>
            <a:noFill/>
          </a:ln>
        </p:spPr>
      </p:pic>
      <p:pic>
        <p:nvPicPr>
          <p:cNvPr id="279" name="Picture 12"/>
          <p:cNvPicPr/>
          <p:nvPr/>
        </p:nvPicPr>
        <p:blipFill>
          <a:blip r:embed="rId5"/>
          <a:stretch/>
        </p:blipFill>
        <p:spPr>
          <a:xfrm>
            <a:off x="248040" y="3847320"/>
            <a:ext cx="5362920" cy="2331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822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299E-20BB-4476-8DED-3B2960C2F957}" type="slidenum">
              <a:rPr kumimoji="0" lang="fr-FR" sz="2000" b="1" i="0" u="none" strike="noStrike" kern="1200" cap="none" spc="0" normalizeH="0" baseline="0" noProof="0" smtClean="0">
                <a:ln>
                  <a:noFill/>
                </a:ln>
                <a:solidFill>
                  <a:srgbClr val="D9503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2000" b="1" i="0" u="none" strike="noStrike" kern="1200" cap="none" spc="0" normalizeH="0" baseline="0" noProof="0">
              <a:ln>
                <a:noFill/>
              </a:ln>
              <a:solidFill>
                <a:srgbClr val="D95034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Google Shape;92;p18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0934700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da" dirty="0">
                <a:solidFill>
                  <a:srgbClr val="FF0000"/>
                </a:solidFill>
              </a:rPr>
              <a:t>The CURENT PROBLEM: </a:t>
            </a:r>
            <a:r>
              <a:rPr lang="da" dirty="0"/>
              <a:t/>
            </a:r>
            <a:br>
              <a:rPr lang="da" dirty="0"/>
            </a:br>
            <a:r>
              <a:rPr lang="da" dirty="0"/>
              <a:t>Industry Foundation Classes (IFC)</a:t>
            </a:r>
            <a:endParaRPr dirty="0"/>
          </a:p>
        </p:txBody>
      </p:sp>
      <p:sp>
        <p:nvSpPr>
          <p:cNvPr id="9" name="Google Shape;93;p18"/>
          <p:cNvSpPr txBox="1">
            <a:spLocks/>
          </p:cNvSpPr>
          <p:nvPr/>
        </p:nvSpPr>
        <p:spPr>
          <a:xfrm>
            <a:off x="415600" y="1663200"/>
            <a:ext cx="11360800" cy="44288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A9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exists a standard, but:</a:t>
            </a: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A9C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modular</a:t>
            </a: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9C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extensible</a:t>
            </a: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9C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simple enough to use</a:t>
            </a:r>
          </a:p>
          <a:p>
            <a:pPr marL="228594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A9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A9C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not Web-compliant !</a:t>
            </a:r>
          </a:p>
        </p:txBody>
      </p:sp>
      <p:pic>
        <p:nvPicPr>
          <p:cNvPr id="10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700" y="1735167"/>
            <a:ext cx="4662533" cy="4831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7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2480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6FD2826-0F02-46AC-9D03-CB0C6E052C28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20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24804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>
                <a:solidFill>
                  <a:srgbClr val="0D5EA2"/>
                </a:solidFill>
                <a:latin typeface="Calibri Light"/>
              </a:rPr>
              <a:t>Scan to LBD Graph</a:t>
            </a:r>
            <a:endParaRPr lang="fr-FR" sz="5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0" name="Afbeelding 3"/>
          <p:cNvPicPr/>
          <p:nvPr/>
        </p:nvPicPr>
        <p:blipFill>
          <a:blip r:embed="rId2"/>
          <a:stretch/>
        </p:blipFill>
        <p:spPr>
          <a:xfrm>
            <a:off x="0" y="1360080"/>
            <a:ext cx="3485880" cy="5497560"/>
          </a:xfrm>
          <a:prstGeom prst="rect">
            <a:avLst/>
          </a:prstGeom>
          <a:ln>
            <a:noFill/>
          </a:ln>
        </p:spPr>
      </p:pic>
      <p:pic>
        <p:nvPicPr>
          <p:cNvPr id="301" name="Afbeelding 3"/>
          <p:cNvPicPr/>
          <p:nvPr/>
        </p:nvPicPr>
        <p:blipFill>
          <a:blip r:embed="rId3"/>
          <a:stretch/>
        </p:blipFill>
        <p:spPr>
          <a:xfrm>
            <a:off x="7644240" y="1389240"/>
            <a:ext cx="2999880" cy="2426400"/>
          </a:xfrm>
          <a:prstGeom prst="rect">
            <a:avLst/>
          </a:prstGeom>
          <a:ln>
            <a:noFill/>
          </a:ln>
        </p:spPr>
      </p:pic>
      <p:pic>
        <p:nvPicPr>
          <p:cNvPr id="302" name="Afbeelding 3"/>
          <p:cNvPicPr/>
          <p:nvPr/>
        </p:nvPicPr>
        <p:blipFill>
          <a:blip r:embed="rId4"/>
          <a:stretch/>
        </p:blipFill>
        <p:spPr>
          <a:xfrm>
            <a:off x="3881520" y="3850920"/>
            <a:ext cx="6595560" cy="2939040"/>
          </a:xfrm>
          <a:prstGeom prst="rect">
            <a:avLst/>
          </a:prstGeom>
          <a:ln>
            <a:noFill/>
          </a:ln>
        </p:spPr>
      </p:pic>
      <p:pic>
        <p:nvPicPr>
          <p:cNvPr id="303" name="Afbeelding 1"/>
          <p:cNvPicPr/>
          <p:nvPr/>
        </p:nvPicPr>
        <p:blipFill>
          <a:blip r:embed="rId5"/>
          <a:stretch/>
        </p:blipFill>
        <p:spPr>
          <a:xfrm>
            <a:off x="3605400" y="1389240"/>
            <a:ext cx="3990600" cy="2426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2034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248040" y="5041800"/>
            <a:ext cx="10515240" cy="1134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25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http://geovis.adaptcentre.ie/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5A9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Username:  odef_adapt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5A9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Password:  geo123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https://www.scss.tcd.ie/~mcglink/video/tutorial/geovis/geovis.html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5E90FD6-7B56-4471-947A-B708ACC2085B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21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24804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 dirty="0" smtClean="0">
                <a:solidFill>
                  <a:srgbClr val="0D5EA2"/>
                </a:solidFill>
                <a:latin typeface="Calibri Light"/>
              </a:rPr>
              <a:t>BOT </a:t>
            </a:r>
            <a:r>
              <a:rPr lang="fr-FR" sz="5000" b="1" strike="noStrike" cap="all" spc="-1" dirty="0" err="1">
                <a:solidFill>
                  <a:srgbClr val="0D5EA2"/>
                </a:solidFill>
                <a:latin typeface="Calibri Light"/>
              </a:rPr>
              <a:t>with</a:t>
            </a:r>
            <a:r>
              <a:rPr lang="fr-FR" sz="5000" b="1" strike="noStrike" cap="all" spc="-1" dirty="0">
                <a:solidFill>
                  <a:srgbClr val="0D5EA2"/>
                </a:solidFill>
                <a:latin typeface="Calibri Light"/>
              </a:rPr>
              <a:t> </a:t>
            </a:r>
            <a:r>
              <a:rPr lang="fr-FR" sz="5000" b="1" strike="noStrike" cap="all" spc="-1" dirty="0" err="1">
                <a:solidFill>
                  <a:srgbClr val="0D5EA2"/>
                </a:solidFill>
                <a:latin typeface="Calibri Light"/>
              </a:rPr>
              <a:t>Added</a:t>
            </a:r>
            <a:r>
              <a:rPr lang="fr-FR" sz="5000" b="1" strike="noStrike" cap="all" spc="-1" dirty="0">
                <a:solidFill>
                  <a:srgbClr val="0D5EA2"/>
                </a:solidFill>
                <a:latin typeface="Calibri Light"/>
              </a:rPr>
              <a:t> </a:t>
            </a:r>
            <a:r>
              <a:rPr lang="fr-FR" sz="5000" b="1" strike="noStrike" cap="all" spc="-1" dirty="0" err="1">
                <a:solidFill>
                  <a:srgbClr val="0D5EA2"/>
                </a:solidFill>
                <a:latin typeface="Calibri Light"/>
              </a:rPr>
              <a:t>Geospatial</a:t>
            </a:r>
            <a:r>
              <a:rPr lang="fr-FR" sz="5000" b="1" strike="noStrike" cap="all" spc="-1" dirty="0">
                <a:solidFill>
                  <a:srgbClr val="0D5EA2"/>
                </a:solidFill>
                <a:latin typeface="Calibri Light"/>
              </a:rPr>
              <a:t> </a:t>
            </a:r>
            <a:endParaRPr lang="fr-FR" sz="5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3" name="Picture 4"/>
          <p:cNvPicPr/>
          <p:nvPr/>
        </p:nvPicPr>
        <p:blipFill>
          <a:blip r:embed="rId4"/>
          <a:stretch/>
        </p:blipFill>
        <p:spPr>
          <a:xfrm>
            <a:off x="4903200" y="1410480"/>
            <a:ext cx="5819400" cy="3866760"/>
          </a:xfrm>
          <a:prstGeom prst="rect">
            <a:avLst/>
          </a:prstGeom>
          <a:ln w="15840">
            <a:solidFill>
              <a:schemeClr val="tx1"/>
            </a:solidFill>
            <a:round/>
          </a:ln>
        </p:spPr>
      </p:pic>
      <p:sp>
        <p:nvSpPr>
          <p:cNvPr id="314" name="CustomShape 4"/>
          <p:cNvSpPr/>
          <p:nvPr/>
        </p:nvSpPr>
        <p:spPr>
          <a:xfrm>
            <a:off x="248040" y="1611720"/>
            <a:ext cx="461412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Using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BOT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to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interlink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Ordinace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Survey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Ireland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building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data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(&gt;3.5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million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buildings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) </a:t>
            </a:r>
            <a:endParaRPr lang="de-DE" sz="2800" b="0" strike="noStrike" spc="-1" dirty="0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Provide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registry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authoratative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URI’s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for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Irish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Calibri"/>
              </a:rPr>
              <a:t>building</a:t>
            </a:r>
            <a:r>
              <a:rPr lang="de-DE" sz="2800" b="0" strike="noStrike" spc="-1" dirty="0">
                <a:solidFill>
                  <a:srgbClr val="000000"/>
                </a:solidFill>
                <a:latin typeface="Calibri"/>
              </a:rPr>
              <a:t> stock.  </a:t>
            </a:r>
            <a:endParaRPr lang="de-DE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2257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138960" y="3176280"/>
            <a:ext cx="10648440" cy="1423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6000" b="1" strike="noStrike" cap="all" spc="-1">
                <a:solidFill>
                  <a:srgbClr val="0D5EA2"/>
                </a:solidFill>
                <a:latin typeface="Calibri Light"/>
              </a:rPr>
              <a:t>WHERE WE ARE HEADING AT?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1727280" y="4467240"/>
            <a:ext cx="7403760" cy="11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Community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as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a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platform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and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forum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to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gather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experts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and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interested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persons</a:t>
            </a:r>
            <a:endParaRPr lang="de-D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→ Spin-off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working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strike="noStrike" spc="-1" dirty="0" err="1">
                <a:solidFill>
                  <a:srgbClr val="000000"/>
                </a:solidFill>
                <a:latin typeface="Calibri"/>
              </a:rPr>
              <a:t>group</a:t>
            </a: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 ?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Pushing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items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to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existing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groups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 ? </a:t>
            </a:r>
            <a:endParaRPr lang="de-DE" spc="-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24804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all" spc="-1" normalizeH="0" baseline="0" noProof="0" dirty="0" smtClean="0">
                <a:ln>
                  <a:noFill/>
                </a:ln>
                <a:solidFill>
                  <a:srgbClr val="0D5EA2"/>
                </a:solidFill>
                <a:effectLst/>
                <a:uLnTx/>
                <a:uFillTx/>
                <a:latin typeface="Calibri Light"/>
                <a:ea typeface="DejaVu Sans"/>
                <a:cs typeface="DejaVu Sans"/>
              </a:rPr>
              <a:t>Building Data on the Web Best Practices ?</a:t>
            </a:r>
            <a:endParaRPr kumimoji="0" lang="fr-FR" sz="40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DejaVu Sans"/>
              <a:cs typeface="DejaVu Sans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7905A6-2F95-429B-9F46-7BE607FB4F3E}" type="slidenum">
              <a:rPr kumimoji="0" lang="de-DE" sz="2000" b="1" i="0" u="none" strike="noStrike" kern="1200" cap="none" spc="-1" normalizeH="0" baseline="0" noProof="0">
                <a:ln>
                  <a:noFill/>
                </a:ln>
                <a:solidFill>
                  <a:srgbClr val="D95034"/>
                </a:solidFill>
                <a:effectLst/>
                <a:uLnTx/>
                <a:uFillTx/>
                <a:latin typeface="Calibri Light"/>
                <a:ea typeface="DejaVu Sans"/>
                <a:cs typeface="DejaVu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10170720" y="2844720"/>
            <a:ext cx="6117120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… (?)</a:t>
            </a:r>
            <a:endParaRPr kumimoji="0" lang="de-DE" sz="2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68" name="Picture 2"/>
          <p:cNvPicPr/>
          <p:nvPr/>
        </p:nvPicPr>
        <p:blipFill rotWithShape="1">
          <a:blip r:embed="rId3"/>
          <a:srcRect l="1959" r="1449" b="2983"/>
          <a:stretch/>
        </p:blipFill>
        <p:spPr>
          <a:xfrm>
            <a:off x="401216" y="1512001"/>
            <a:ext cx="4357396" cy="4580890"/>
          </a:xfrm>
          <a:prstGeom prst="rect">
            <a:avLst/>
          </a:prstGeom>
          <a:ln>
            <a:noFill/>
          </a:ln>
        </p:spPr>
      </p:pic>
      <p:pic>
        <p:nvPicPr>
          <p:cNvPr id="169" name="Picture 3"/>
          <p:cNvPicPr/>
          <p:nvPr/>
        </p:nvPicPr>
        <p:blipFill rotWithShape="1">
          <a:blip r:embed="rId4"/>
          <a:srcRect l="1316" r="1228" b="2079"/>
          <a:stretch/>
        </p:blipFill>
        <p:spPr>
          <a:xfrm>
            <a:off x="5029200" y="1548000"/>
            <a:ext cx="4534678" cy="47688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8617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F237FAE-BD9C-47C2-B07C-C3A8FAD45BB3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3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-1739160" y="426240"/>
            <a:ext cx="15679440" cy="10951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 dirty="0" smtClean="0">
                <a:solidFill>
                  <a:srgbClr val="0D5EA2"/>
                </a:solidFill>
                <a:latin typeface="Calibri Light"/>
              </a:rPr>
              <a:t>Building Information </a:t>
            </a:r>
            <a:r>
              <a:rPr lang="fr-FR" sz="5000" b="1" strike="noStrike" cap="all" spc="-1" dirty="0" err="1" smtClean="0">
                <a:solidFill>
                  <a:srgbClr val="0D5EA2"/>
                </a:solidFill>
                <a:latin typeface="Calibri Light"/>
              </a:rPr>
              <a:t>Modelling</a:t>
            </a:r>
            <a:r>
              <a:rPr lang="fr-FR" sz="5000" b="1" strike="noStrike" cap="all" spc="-1" dirty="0" smtClean="0">
                <a:solidFill>
                  <a:srgbClr val="0D5EA2"/>
                </a:solidFill>
                <a:latin typeface="Calibri Light"/>
              </a:rPr>
              <a:t> (BIM)</a:t>
            </a:r>
            <a:endParaRPr lang="fr-FR" sz="5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6" name="Picture 2" descr="https://bimbtp.com/medias/conception/logiciels-maquette-numerique-modelisation-3d/revit-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00" y="1282699"/>
            <a:ext cx="8324900" cy="64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F515A6F-0BD1-410F-9043-54731BE11424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4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0" y="593280"/>
            <a:ext cx="10928160" cy="763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>
                <a:solidFill>
                  <a:srgbClr val="0D5EA2"/>
                </a:solidFill>
                <a:latin typeface="Calibri Light"/>
              </a:rPr>
              <a:t>Building Life Cycle</a:t>
            </a:r>
            <a:endParaRPr lang="fr-FR" sz="5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Google Shape;87;p17"/>
          <p:cNvPicPr/>
          <p:nvPr/>
        </p:nvPicPr>
        <p:blipFill>
          <a:blip r:embed="rId3"/>
          <a:stretch/>
        </p:blipFill>
        <p:spPr>
          <a:xfrm>
            <a:off x="1651000" y="1503460"/>
            <a:ext cx="8654860" cy="2562872"/>
          </a:xfrm>
          <a:prstGeom prst="rect">
            <a:avLst/>
          </a:prstGeom>
          <a:ln>
            <a:noFill/>
          </a:ln>
        </p:spPr>
      </p:pic>
      <p:sp>
        <p:nvSpPr>
          <p:cNvPr id="5" name="TextShape 2"/>
          <p:cNvSpPr txBox="1"/>
          <p:nvPr/>
        </p:nvSpPr>
        <p:spPr>
          <a:xfrm>
            <a:off x="248040" y="4254500"/>
            <a:ext cx="12426560" cy="2489200"/>
          </a:xfrm>
          <a:prstGeom prst="rect">
            <a:avLst/>
          </a:prstGeom>
          <a:noFill/>
          <a:ln>
            <a:noFill/>
          </a:ln>
        </p:spPr>
        <p:txBody>
          <a:bodyPr anchor="t">
            <a:noAutofit/>
          </a:bodyPr>
          <a:lstStyle/>
          <a:p>
            <a:pPr>
              <a:spcBef>
                <a:spcPts val="800"/>
              </a:spcBef>
            </a:pPr>
            <a:r>
              <a:rPr lang="fr-FR" sz="2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Vast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heterogeneous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fr-FR" sz="2400" b="0" strike="noStrike" spc="-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produced</a:t>
            </a:r>
            <a:r>
              <a:rPr lang="fr-FR" sz="2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strike="noStrike" spc="-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fr-FR" sz="2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fr-FR" sz="24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 cycle of a building:</a:t>
            </a:r>
            <a:endParaRPr lang="fr-FR" sz="2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strike="noStrike" spc="-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lang="fr-FR" sz="2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(building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strike="noStrike" spc="-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fr-FR" sz="2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usage 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intelligent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domotic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0" strike="noStrike" spc="-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geographical</a:t>
            </a:r>
            <a:r>
              <a:rPr lang="fr-FR" sz="2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data,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weather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data,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2480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The </a:t>
            </a: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Linked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 Data and </a:t>
            </a: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Knowledge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 Graph technologies </a:t>
            </a: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create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opportunities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for 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the </a:t>
            </a: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industry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: 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indoor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navigation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energy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efficiency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simulation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web-</a:t>
            </a: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based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facility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management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and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many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more (cf.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prop-tech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)</a:t>
            </a:r>
            <a:r>
              <a:rPr dirty="0"/>
              <a:t/>
            </a:r>
            <a:br>
              <a:rPr dirty="0"/>
            </a:b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C14A9A09-1009-4CFB-83BC-A0051990541B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5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24804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>
                <a:solidFill>
                  <a:srgbClr val="0D5EA2"/>
                </a:solidFill>
                <a:latin typeface="Calibri Light"/>
              </a:rPr>
              <a:t>industrial point of view</a:t>
            </a:r>
            <a:endParaRPr lang="fr-FR" sz="50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86737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92" y="320671"/>
            <a:ext cx="10515600" cy="1325563"/>
          </a:xfrm>
        </p:spPr>
        <p:txBody>
          <a:bodyPr/>
          <a:lstStyle/>
          <a:p>
            <a:r>
              <a:rPr lang="fr-FR" dirty="0"/>
              <a:t>WHAT IS OUR MISSION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US" dirty="0"/>
              <a:t>Bring together experts in the area of Building Information Modeling (BIM</a:t>
            </a:r>
            <a:r>
              <a:rPr lang="en-US" dirty="0" smtClean="0"/>
              <a:t>), </a:t>
            </a:r>
            <a:r>
              <a:rPr lang="en-US" dirty="0"/>
              <a:t>who are working to address the challenge of managing the huge amount of data that is generated across the building life cycle.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to provide a forum for bringing together researchers and practitioners who are working on advancing the field.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C299E-20BB-4476-8DED-3B2960C2F95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1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2480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Using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URIs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as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names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for building-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related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things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such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as: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rooms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walls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products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elements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enable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different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parties to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provide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complementary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descriptions of the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same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uniquely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identified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entities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in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different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knowledge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graphs.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Using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HTTP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URIs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for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these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things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enables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the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authority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responsible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for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these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URIs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provide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reference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information about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this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entity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when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one looks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it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up on the Web. For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example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products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in a catalogue, building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appliances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, or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even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the building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itself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Providing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information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using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common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standards (RDF, SPARQL) and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common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Knowledge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Graph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models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enable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semantic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interoperability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between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data sources.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5A9C"/>
              </a:buClr>
              <a:buFont typeface="Arial"/>
              <a:buChar char="•"/>
            </a:pP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Include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links to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other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URIs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can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help to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discover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more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things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such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as a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link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to the catalogue an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appliance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has been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chosen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from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, or a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link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to the </a:t>
            </a: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2"/>
              </a:rPr>
              <a:t>Web of </a:t>
            </a:r>
            <a:r>
              <a:rPr lang="fr-FR" sz="2400" b="0" u="sng" strike="noStrike" spc="-1" dirty="0" err="1">
                <a:solidFill>
                  <a:srgbClr val="0563C1"/>
                </a:solidFill>
                <a:uFillTx/>
                <a:latin typeface="Calibri"/>
                <a:hlinkClick r:id="rId2"/>
              </a:rPr>
              <a:t>Things</a:t>
            </a: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2"/>
              </a:rPr>
              <a:t> </a:t>
            </a:r>
            <a:r>
              <a:rPr lang="fr-FR" sz="2400" b="0" u="sng" strike="noStrike" spc="-1" dirty="0" err="1">
                <a:solidFill>
                  <a:srgbClr val="0563C1"/>
                </a:solidFill>
                <a:uFillTx/>
                <a:latin typeface="Calibri"/>
                <a:hlinkClick r:id="rId2"/>
              </a:rPr>
              <a:t>Servient</a:t>
            </a: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2"/>
              </a:rPr>
              <a:t> 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that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enables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it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interact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with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this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appliance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.</a:t>
            </a:r>
          </a:p>
        </p:txBody>
      </p:sp>
      <p:sp>
        <p:nvSpPr>
          <p:cNvPr id="123" name="TextShape 2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D2AB21D-605F-46F9-BDC8-44E44E8E6B78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7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451240" y="500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600" b="0" strike="noStrike" spc="-1" dirty="0" smtClean="0">
                <a:solidFill>
                  <a:srgbClr val="0D5EA2"/>
                </a:solidFill>
                <a:latin typeface="Calibri Light"/>
                <a:hlinkClick r:id="rId3"/>
              </a:rPr>
              <a:t>https://www.w3.org/DesignIssues/LinkedData.html</a:t>
            </a:r>
            <a:r>
              <a:rPr lang="fr-FR" sz="3600" b="0" strike="noStrike" spc="-1" dirty="0" smtClean="0">
                <a:solidFill>
                  <a:srgbClr val="0D5EA2"/>
                </a:solidFill>
                <a:latin typeface="Calibri Light"/>
              </a:rPr>
              <a:t>  </a:t>
            </a:r>
          </a:p>
          <a:p>
            <a:pPr algn="ctr">
              <a:lnSpc>
                <a:spcPct val="90000"/>
              </a:lnSpc>
            </a:pPr>
            <a:r>
              <a:rPr lang="fr-FR" sz="3600" b="0" strike="noStrike" cap="all" spc="-1" dirty="0" err="1" smtClean="0">
                <a:solidFill>
                  <a:srgbClr val="0D5EA2"/>
                </a:solidFill>
                <a:latin typeface="Calibri Light"/>
              </a:rPr>
              <a:t>adapted</a:t>
            </a:r>
            <a:r>
              <a:rPr lang="fr-FR" sz="3600" b="0" strike="noStrike" cap="all" spc="-1" dirty="0" smtClean="0">
                <a:solidFill>
                  <a:srgbClr val="0D5EA2"/>
                </a:solidFill>
                <a:latin typeface="Calibri Light"/>
              </a:rPr>
              <a:t> </a:t>
            </a:r>
            <a:r>
              <a:rPr lang="fr-FR" sz="3600" b="0" strike="noStrike" cap="all" spc="-1" dirty="0">
                <a:solidFill>
                  <a:srgbClr val="0D5EA2"/>
                </a:solidFill>
                <a:latin typeface="Calibri Light"/>
              </a:rPr>
              <a:t>to building </a:t>
            </a:r>
            <a:r>
              <a:rPr lang="fr-FR" sz="3600" b="0" strike="noStrike" cap="all" spc="-1" dirty="0" smtClean="0">
                <a:solidFill>
                  <a:srgbClr val="0D5EA2"/>
                </a:solidFill>
                <a:latin typeface="Calibri Light"/>
              </a:rPr>
              <a:t>data </a:t>
            </a:r>
            <a:endParaRPr lang="fr-FR" sz="36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48640"/>
          </a:xfrm>
          <a:prstGeom prst="rect">
            <a:avLst/>
          </a:prstGeom>
          <a:solidFill>
            <a:srgbClr val="ECE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4"/>
          <p:cNvPicPr/>
          <p:nvPr/>
        </p:nvPicPr>
        <p:blipFill>
          <a:blip r:embed="rId3"/>
          <a:stretch/>
        </p:blipFill>
        <p:spPr>
          <a:xfrm>
            <a:off x="0" y="311040"/>
            <a:ext cx="10990440" cy="6537600"/>
          </a:xfrm>
          <a:prstGeom prst="rect">
            <a:avLst/>
          </a:prstGeom>
          <a:ln>
            <a:noFill/>
          </a:ln>
        </p:spPr>
      </p:pic>
      <p:sp>
        <p:nvSpPr>
          <p:cNvPr id="107" name="TextShape 1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A1830FD-ACF4-4EE6-A7B8-3BF472583919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8</a:t>
            </a:fld>
            <a:endParaRPr lang="de-DE" sz="2000" b="0" strike="noStrike" spc="-1">
              <a:latin typeface="Times New Roman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7762320" y="311040"/>
            <a:ext cx="4078080" cy="937080"/>
          </a:xfrm>
          <a:prstGeom prst="rect">
            <a:avLst/>
          </a:prstGeom>
          <a:solidFill>
            <a:srgbClr val="ECED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/>
          <a:lstStyle/>
          <a:p>
            <a:pPr algn="r">
              <a:lnSpc>
                <a:spcPct val="90000"/>
              </a:lnSpc>
              <a:spcBef>
                <a:spcPts val="799"/>
              </a:spcBef>
            </a:pPr>
            <a:r>
              <a:rPr lang="de-DE" sz="2000" b="0" strike="noStrike" spc="-1" dirty="0" err="1">
                <a:solidFill>
                  <a:srgbClr val="000000"/>
                </a:solidFill>
                <a:latin typeface="Calibri"/>
              </a:rPr>
              <a:t>started</a:t>
            </a:r>
            <a:r>
              <a:rPr lang="de-DE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Calibri"/>
              </a:rPr>
              <a:t>Dec</a:t>
            </a:r>
            <a:r>
              <a:rPr lang="de-DE" sz="2000" b="0" strike="noStrike" spc="-1" dirty="0">
                <a:solidFill>
                  <a:srgbClr val="000000"/>
                </a:solidFill>
                <a:latin typeface="Calibri"/>
              </a:rPr>
              <a:t>. 2014</a:t>
            </a:r>
            <a:r>
              <a:rPr dirty="0"/>
              <a:t/>
            </a:r>
            <a:br>
              <a:rPr dirty="0"/>
            </a:br>
            <a:r>
              <a:rPr lang="de-DE" sz="2000" b="0" strike="noStrike" spc="-1" dirty="0" err="1">
                <a:solidFill>
                  <a:srgbClr val="000000"/>
                </a:solidFill>
                <a:latin typeface="Calibri"/>
              </a:rPr>
              <a:t>now</a:t>
            </a:r>
            <a:r>
              <a:rPr lang="de-DE" sz="2000" b="0" strike="noStrike" spc="-1" dirty="0">
                <a:solidFill>
                  <a:srgbClr val="000000"/>
                </a:solidFill>
                <a:latin typeface="Calibri"/>
              </a:rPr>
              <a:t> 143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Calibri"/>
              </a:rPr>
              <a:t>participants</a:t>
            </a:r>
            <a:r>
              <a:rPr dirty="0"/>
              <a:t/>
            </a:r>
            <a:br>
              <a:rPr dirty="0"/>
            </a:br>
            <a:r>
              <a:rPr lang="de-DE" sz="2000" b="0" strike="noStrike" spc="-1" dirty="0">
                <a:solidFill>
                  <a:srgbClr val="000000"/>
                </a:solidFill>
                <a:latin typeface="Calibri"/>
              </a:rPr>
              <a:t>18th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Calibri"/>
              </a:rPr>
              <a:t>biggest</a:t>
            </a:r>
            <a:r>
              <a:rPr lang="de-DE" sz="2000" b="0" strike="noStrike" spc="-1" dirty="0">
                <a:solidFill>
                  <a:srgbClr val="000000"/>
                </a:solidFill>
                <a:latin typeface="Calibri"/>
              </a:rPr>
              <a:t> W3C CG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1669320" y="101160"/>
            <a:ext cx="926820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 dirty="0" err="1">
                <a:solidFill>
                  <a:srgbClr val="0D5EA2"/>
                </a:solidFill>
                <a:latin typeface="Calibri Light"/>
              </a:rPr>
              <a:t>Who</a:t>
            </a:r>
            <a:r>
              <a:rPr lang="fr-FR" sz="5000" b="1" strike="noStrike" cap="all" spc="-1" dirty="0">
                <a:solidFill>
                  <a:srgbClr val="0D5EA2"/>
                </a:solidFill>
                <a:latin typeface="Calibri Light"/>
              </a:rPr>
              <a:t> </a:t>
            </a:r>
            <a:r>
              <a:rPr lang="fr-FR" sz="5000" b="1" strike="noStrike" cap="all" spc="-1" dirty="0" err="1">
                <a:solidFill>
                  <a:srgbClr val="0D5EA2"/>
                </a:solidFill>
                <a:latin typeface="Calibri Light"/>
              </a:rPr>
              <a:t>we</a:t>
            </a:r>
            <a:r>
              <a:rPr lang="fr-FR" sz="5000" b="1" strike="noStrike" cap="all" spc="-1" dirty="0">
                <a:solidFill>
                  <a:srgbClr val="0D5EA2"/>
                </a:solidFill>
                <a:latin typeface="Calibri Light"/>
              </a:rPr>
              <a:t> are (2020)</a:t>
            </a:r>
            <a:endParaRPr lang="fr-FR" sz="5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1547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24804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5000" b="1" strike="noStrike" cap="all" spc="-1">
                <a:solidFill>
                  <a:srgbClr val="0D5EA2"/>
                </a:solidFill>
                <a:latin typeface="Calibri Light"/>
              </a:rPr>
              <a:t>How we work</a:t>
            </a:r>
            <a:endParaRPr lang="fr-FR" sz="5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2480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 marL="228600" indent="-228240">
              <a:lnSpc>
                <a:spcPct val="90000"/>
              </a:lnSpc>
              <a:buClr>
                <a:srgbClr val="005A9C"/>
              </a:buClr>
              <a:buFont typeface="Arial"/>
              <a:buChar char="-"/>
            </a:pP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W3C </a:t>
            </a: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entrypoint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: </a:t>
            </a:r>
            <a:r>
              <a:rPr lang="fr-FR" sz="2800" b="0" u="sng" strike="noStrike" spc="-1" dirty="0" smtClean="0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https://www.w3.org/community/lbd/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228600" indent="-228240">
              <a:lnSpc>
                <a:spcPct val="90000"/>
              </a:lnSpc>
              <a:buClr>
                <a:srgbClr val="005A9C"/>
              </a:buClr>
              <a:buFont typeface="Arial"/>
              <a:buChar char="-"/>
            </a:pP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Group </a:t>
            </a: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entrypoint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: </a:t>
            </a:r>
            <a:r>
              <a:rPr lang="fr-FR" sz="2800" b="0" u="sng" strike="noStrike" spc="-1" dirty="0" smtClean="0">
                <a:solidFill>
                  <a:srgbClr val="0563C1"/>
                </a:solidFill>
                <a:uFillTx/>
                <a:latin typeface="Calibri"/>
                <a:ea typeface="Calibri"/>
                <a:hlinkClick r:id="rId4"/>
              </a:rPr>
              <a:t>https://</a:t>
            </a:r>
            <a:r>
              <a:rPr lang="fr-FR" sz="2800" b="0" u="sng" strike="noStrike" spc="-1" dirty="0" smtClean="0">
                <a:solidFill>
                  <a:srgbClr val="0563C1"/>
                </a:solidFill>
                <a:uFillTx/>
                <a:latin typeface="Calibri"/>
                <a:ea typeface="Calibri"/>
                <a:hlinkClick r:id="rId5"/>
              </a:rPr>
              <a:t>w3c-lbd-cg.github.io/lbd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 </a:t>
            </a:r>
          </a:p>
          <a:p>
            <a:pPr marL="228600" indent="-228240">
              <a:lnSpc>
                <a:spcPct val="90000"/>
              </a:lnSpc>
              <a:buClr>
                <a:srgbClr val="005A9C"/>
              </a:buClr>
              <a:buFont typeface="Arial"/>
              <a:buChar char="-"/>
            </a:pP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On GitHub </a:t>
            </a:r>
            <a:r>
              <a:rPr lang="fr-FR" sz="2800" b="0" u="sng" strike="noStrike" spc="-1" dirty="0" smtClean="0">
                <a:solidFill>
                  <a:srgbClr val="0563C1"/>
                </a:solidFill>
                <a:uFillTx/>
                <a:latin typeface="Calibri"/>
                <a:hlinkClick r:id="rId6"/>
              </a:rPr>
              <a:t>https://github.com/w3c-lbd-cg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228600" indent="-228240">
              <a:lnSpc>
                <a:spcPct val="90000"/>
              </a:lnSpc>
              <a:buClr>
                <a:srgbClr val="005A9C"/>
              </a:buClr>
              <a:buFont typeface="Arial"/>
              <a:buChar char="-"/>
            </a:pPr>
            <a:endParaRPr lang="fr-FR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5A9C"/>
              </a:buClr>
              <a:buFont typeface="Arial"/>
              <a:buChar char="-"/>
            </a:pP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Public mailing </a:t>
            </a: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list</a:t>
            </a:r>
            <a:endParaRPr lang="fr-FR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5A9C"/>
              </a:buClr>
              <a:buFont typeface="Arial"/>
              <a:buChar char="-"/>
            </a:pP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Regular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online calls (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every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2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weeks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), 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minutes public, joint note-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</a:rPr>
              <a:t>taking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5A9C"/>
              </a:buClr>
              <a:buFont typeface="Arial"/>
              <a:buChar char="-"/>
            </a:pP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Laisons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with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other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groups and initiatives : </a:t>
            </a:r>
            <a:r>
              <a:rPr dirty="0"/>
              <a:t/>
            </a:r>
            <a:br>
              <a:rPr dirty="0"/>
            </a:b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BuildingSMART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, ETSI SmartM2M, OGC, AFNOR, CEN, ISO,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RealEstateCore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, AIOTI WG3, ASHRAE 223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Semantic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Interoperability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, Brick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Schema</a:t>
            </a:r>
            <a:r>
              <a:rPr lang="fr-FR" sz="2800" b="0" strike="noStrike" spc="-1" dirty="0" smtClean="0">
                <a:solidFill>
                  <a:srgbClr val="000000"/>
                </a:solidFill>
                <a:latin typeface="Calibri"/>
              </a:rPr>
              <a:t>, AACE International,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German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expert groups "BIM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und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Holzbau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" ("BIM and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wood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") and "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Stahlbauforum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" ("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Steel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construction")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11215800" y="311040"/>
            <a:ext cx="624600" cy="452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0DB5495-3401-43E3-9520-2E9B6579C403}" type="slidenum">
              <a:rPr lang="de-DE" sz="2000" b="1" strike="noStrike" spc="-1">
                <a:solidFill>
                  <a:srgbClr val="D95034"/>
                </a:solidFill>
                <a:latin typeface="Calibri Light"/>
              </a:rPr>
              <a:t>9</a:t>
            </a:fld>
            <a:endParaRPr lang="de-DE" sz="2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3869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pac2018" id="{1C133756-B54D-C746-97C0-6E6B1D77AE07}" vid="{34EF5413-FA54-304D-8D40-E8DDB08AEBF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tpac2018</Template>
  <TotalTime>44</TotalTime>
  <Words>1251</Words>
  <Application>Microsoft Office PowerPoint</Application>
  <PresentationFormat>Widescreen</PresentationFormat>
  <Paragraphs>210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-apple-system</vt:lpstr>
      <vt:lpstr>Arial</vt:lpstr>
      <vt:lpstr>Calibri</vt:lpstr>
      <vt:lpstr>Calibri Light</vt:lpstr>
      <vt:lpstr>DejaVu Sans</vt:lpstr>
      <vt:lpstr>Symbol</vt:lpstr>
      <vt:lpstr>Times New Roman</vt:lpstr>
      <vt:lpstr>Verdana</vt:lpstr>
      <vt:lpstr>Wingdings</vt:lpstr>
      <vt:lpstr>Office Theme</vt:lpstr>
      <vt:lpstr>Office Theme</vt:lpstr>
      <vt:lpstr>Thème Office</vt:lpstr>
      <vt:lpstr>The W3C  Linked Building Data Community Group</vt:lpstr>
      <vt:lpstr>The CURENT PROBLEM:  Industry Foundation Classes (IFC)</vt:lpstr>
      <vt:lpstr>PowerPoint Presentation</vt:lpstr>
      <vt:lpstr>PowerPoint Presentation</vt:lpstr>
      <vt:lpstr>PowerPoint Presentation</vt:lpstr>
      <vt:lpstr>WHAT IS OUR 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Alignments and Links</dc:title>
  <dc:subject/>
  <dc:creator/>
  <dc:description/>
  <cp:lastModifiedBy>Maxime Lefrançois</cp:lastModifiedBy>
  <cp:revision>9</cp:revision>
  <dcterms:created xsi:type="dcterms:W3CDTF">2020-10-09T18:41:24Z</dcterms:created>
  <dcterms:modified xsi:type="dcterms:W3CDTF">2020-10-12T09:53:58Z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39</vt:i4>
  </property>
</Properties>
</file>